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5"/>
  </p:notesMasterIdLst>
  <p:sldIdLst>
    <p:sldId id="25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9" r:id="rId25"/>
    <p:sldId id="278"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5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dgwick"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DDC"/>
    <a:srgbClr val="E6E9E9"/>
    <a:srgbClr val="345279"/>
    <a:srgbClr val="15398C"/>
    <a:srgbClr val="4844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793" autoAdjust="0"/>
    <p:restoredTop sz="94558"/>
  </p:normalViewPr>
  <p:slideViewPr>
    <p:cSldViewPr snapToGrid="0">
      <p:cViewPr varScale="1">
        <p:scale>
          <a:sx n="97" d="100"/>
          <a:sy n="97" d="100"/>
        </p:scale>
        <p:origin x="-114" y="-17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3" d="100"/>
          <a:sy n="103" d="100"/>
        </p:scale>
        <p:origin x="-3568"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412F76-B312-44AE-84F0-8057986FA89A}" type="datetimeFigureOut">
              <a:rPr lang="en-US" smtClean="0"/>
              <a:t>3/18/2020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E937B-AB7B-481B-A5C4-4F754F77DA4F}" type="slidenum">
              <a:rPr lang="en-US" smtClean="0"/>
              <a:t>‹#›</a:t>
            </a:fld>
            <a:endParaRPr lang="en-US"/>
          </a:p>
        </p:txBody>
      </p:sp>
    </p:spTree>
    <p:extLst>
      <p:ext uri="{BB962C8B-B14F-4D97-AF65-F5344CB8AC3E}">
        <p14:creationId xmlns:p14="http://schemas.microsoft.com/office/powerpoint/2010/main" val="1635273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5E937B-AB7B-481B-A5C4-4F754F77DA4F}" type="slidenum">
              <a:rPr lang="en-US" smtClean="0"/>
              <a:t>1</a:t>
            </a:fld>
            <a:endParaRPr lang="en-US"/>
          </a:p>
        </p:txBody>
      </p:sp>
    </p:spTree>
    <p:extLst>
      <p:ext uri="{BB962C8B-B14F-4D97-AF65-F5344CB8AC3E}">
        <p14:creationId xmlns:p14="http://schemas.microsoft.com/office/powerpoint/2010/main" val="24735763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AA8F30EF-D008-0149-B7C2-6CDF6593264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 Box 4">
            <a:extLst>
              <a:ext uri="{FF2B5EF4-FFF2-40B4-BE49-F238E27FC236}">
                <a16:creationId xmlns="" xmlns:a16="http://schemas.microsoft.com/office/drawing/2014/main" id="{05CA8453-68F5-3244-B4AA-D03586A47DD7}"/>
              </a:ext>
            </a:extLst>
          </p:cNvPr>
          <p:cNvSpPr txBox="1">
            <a:spLocks noChangeArrowheads="1"/>
          </p:cNvSpPr>
          <p:nvPr userDrawn="1"/>
        </p:nvSpPr>
        <p:spPr bwMode="auto">
          <a:xfrm>
            <a:off x="6856936" y="6477487"/>
            <a:ext cx="2082074" cy="200055"/>
          </a:xfrm>
          <a:prstGeom prst="rect">
            <a:avLst/>
          </a:prstGeom>
          <a:noFill/>
          <a:ln w="9525">
            <a:noFill/>
            <a:miter lim="800000"/>
            <a:headEnd/>
            <a:tailEnd/>
          </a:ln>
          <a:effectLst/>
        </p:spPr>
        <p:txBody>
          <a:bodyPr wrap="square">
            <a:spAutoFit/>
          </a:bodyPr>
          <a:lstStyle/>
          <a:p>
            <a:pPr algn="r" rtl="0"/>
            <a:r>
              <a:rPr lang="en-US" sz="700" b="0" i="0" u="none" strike="noStrike" kern="1200" baseline="0" dirty="0">
                <a:solidFill>
                  <a:schemeClr val="bg1">
                    <a:lumMod val="50000"/>
                  </a:schemeClr>
                </a:solidFill>
                <a:latin typeface="Calibri" pitchFamily="34" charset="0"/>
                <a:ea typeface="+mn-ea"/>
                <a:cs typeface="Calibri" pitchFamily="34" charset="0"/>
              </a:rPr>
              <a:t>© 2020 Sedgwick - Do not disclose or distribute.</a:t>
            </a:r>
          </a:p>
        </p:txBody>
      </p:sp>
      <p:sp>
        <p:nvSpPr>
          <p:cNvPr id="9" name="Title 1">
            <a:extLst>
              <a:ext uri="{FF2B5EF4-FFF2-40B4-BE49-F238E27FC236}">
                <a16:creationId xmlns="" xmlns:a16="http://schemas.microsoft.com/office/drawing/2014/main" id="{6897A83E-10ED-A34D-BA4C-3F4266CFD985}"/>
              </a:ext>
            </a:extLst>
          </p:cNvPr>
          <p:cNvSpPr>
            <a:spLocks noGrp="1"/>
          </p:cNvSpPr>
          <p:nvPr>
            <p:ph type="title"/>
          </p:nvPr>
        </p:nvSpPr>
        <p:spPr>
          <a:xfrm>
            <a:off x="-2424767" y="5311650"/>
            <a:ext cx="11445240" cy="936172"/>
          </a:xfrm>
          <a:prstGeom prst="rect">
            <a:avLst/>
          </a:prstGeom>
          <a:ln>
            <a:noFill/>
          </a:ln>
        </p:spPr>
        <p:txBody>
          <a:bodyPr bIns="0" anchor="ctr">
            <a:noAutofit/>
          </a:bodyPr>
          <a:lstStyle>
            <a:lvl1pPr algn="r">
              <a:defRPr sz="2400" b="0" i="0">
                <a:solidFill>
                  <a:srgbClr val="009DDC"/>
                </a:solidFill>
                <a:effectLst/>
                <a:latin typeface="Calibri Light" panose="020F0302020204030204" pitchFamily="34" charset="0"/>
                <a:cs typeface="Calibri Light" panose="020F0302020204030204" pitchFamily="34" charset="0"/>
              </a:defRPr>
            </a:lvl1pPr>
          </a:lstStyle>
          <a:p>
            <a:r>
              <a:rPr lang="en-US" dirty="0"/>
              <a:t>Click to edit Master title style</a:t>
            </a:r>
          </a:p>
        </p:txBody>
      </p:sp>
      <p:grpSp>
        <p:nvGrpSpPr>
          <p:cNvPr id="10" name="Group 9">
            <a:extLst>
              <a:ext uri="{FF2B5EF4-FFF2-40B4-BE49-F238E27FC236}">
                <a16:creationId xmlns="" xmlns:a16="http://schemas.microsoft.com/office/drawing/2014/main" id="{5CEB735C-84C2-B34A-92EB-668908979A3B}"/>
              </a:ext>
            </a:extLst>
          </p:cNvPr>
          <p:cNvGrpSpPr/>
          <p:nvPr userDrawn="1"/>
        </p:nvGrpSpPr>
        <p:grpSpPr>
          <a:xfrm>
            <a:off x="5505553" y="1629046"/>
            <a:ext cx="1682116" cy="539120"/>
            <a:chOff x="6187452" y="569753"/>
            <a:chExt cx="1307166" cy="418948"/>
          </a:xfrm>
        </p:grpSpPr>
        <p:pic>
          <p:nvPicPr>
            <p:cNvPr id="11" name="Picture 10">
              <a:extLst>
                <a:ext uri="{FF2B5EF4-FFF2-40B4-BE49-F238E27FC236}">
                  <a16:creationId xmlns="" xmlns:a16="http://schemas.microsoft.com/office/drawing/2014/main" id="{F8905D8C-A5E0-BF4D-A4E8-75775D0A2D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87452" y="659546"/>
              <a:ext cx="1219466" cy="290596"/>
            </a:xfrm>
            <a:prstGeom prst="rect">
              <a:avLst/>
            </a:prstGeom>
          </p:spPr>
        </p:pic>
        <p:cxnSp>
          <p:nvCxnSpPr>
            <p:cNvPr id="12" name="Straight Connector 11">
              <a:extLst>
                <a:ext uri="{FF2B5EF4-FFF2-40B4-BE49-F238E27FC236}">
                  <a16:creationId xmlns="" xmlns:a16="http://schemas.microsoft.com/office/drawing/2014/main" id="{6560C015-7F04-BD44-83B0-755EBABDEA60}"/>
                </a:ext>
              </a:extLst>
            </p:cNvPr>
            <p:cNvCxnSpPr>
              <a:cxnSpLocks/>
            </p:cNvCxnSpPr>
            <p:nvPr/>
          </p:nvCxnSpPr>
          <p:spPr>
            <a:xfrm>
              <a:off x="7494617" y="569753"/>
              <a:ext cx="1" cy="418948"/>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1919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27AD2E4E-14B2-184E-9354-9B1AECA27C5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 Box 4">
            <a:extLst>
              <a:ext uri="{FF2B5EF4-FFF2-40B4-BE49-F238E27FC236}">
                <a16:creationId xmlns="" xmlns:a16="http://schemas.microsoft.com/office/drawing/2014/main" id="{05CA8453-68F5-3244-B4AA-D03586A47DD7}"/>
              </a:ext>
            </a:extLst>
          </p:cNvPr>
          <p:cNvSpPr txBox="1">
            <a:spLocks noChangeArrowheads="1"/>
          </p:cNvSpPr>
          <p:nvPr userDrawn="1"/>
        </p:nvSpPr>
        <p:spPr bwMode="auto">
          <a:xfrm>
            <a:off x="6856936" y="6477487"/>
            <a:ext cx="2082074" cy="200055"/>
          </a:xfrm>
          <a:prstGeom prst="rect">
            <a:avLst/>
          </a:prstGeom>
          <a:noFill/>
          <a:ln w="9525">
            <a:noFill/>
            <a:miter lim="800000"/>
            <a:headEnd/>
            <a:tailEnd/>
          </a:ln>
          <a:effectLst/>
        </p:spPr>
        <p:txBody>
          <a:bodyPr wrap="square">
            <a:spAutoFit/>
          </a:bodyPr>
          <a:lstStyle/>
          <a:p>
            <a:pPr algn="r" rtl="0"/>
            <a:r>
              <a:rPr lang="en-US" sz="700" b="0" i="0" u="none" strike="noStrike" kern="1200" baseline="0" dirty="0">
                <a:solidFill>
                  <a:schemeClr val="bg1"/>
                </a:solidFill>
                <a:latin typeface="Calibri" pitchFamily="34" charset="0"/>
                <a:ea typeface="+mn-ea"/>
                <a:cs typeface="Calibri" pitchFamily="34" charset="0"/>
              </a:rPr>
              <a:t>© 2020 Sedgwick - Do not disclose or distribute.</a:t>
            </a:r>
          </a:p>
        </p:txBody>
      </p:sp>
      <p:sp>
        <p:nvSpPr>
          <p:cNvPr id="9" name="Title 1">
            <a:extLst>
              <a:ext uri="{FF2B5EF4-FFF2-40B4-BE49-F238E27FC236}">
                <a16:creationId xmlns="" xmlns:a16="http://schemas.microsoft.com/office/drawing/2014/main" id="{6897A83E-10ED-A34D-BA4C-3F4266CFD985}"/>
              </a:ext>
            </a:extLst>
          </p:cNvPr>
          <p:cNvSpPr>
            <a:spLocks noGrp="1"/>
          </p:cNvSpPr>
          <p:nvPr>
            <p:ph type="title"/>
          </p:nvPr>
        </p:nvSpPr>
        <p:spPr>
          <a:xfrm>
            <a:off x="-2424767" y="5311650"/>
            <a:ext cx="11445240" cy="936172"/>
          </a:xfrm>
          <a:prstGeom prst="rect">
            <a:avLst/>
          </a:prstGeom>
          <a:ln>
            <a:noFill/>
          </a:ln>
        </p:spPr>
        <p:txBody>
          <a:bodyPr bIns="0" anchor="ctr">
            <a:noAutofit/>
          </a:bodyPr>
          <a:lstStyle>
            <a:lvl1pPr algn="r">
              <a:defRPr sz="2400" b="0" i="0">
                <a:solidFill>
                  <a:srgbClr val="009DDC"/>
                </a:solidFill>
                <a:effectLst/>
                <a:latin typeface="Calibri Light" panose="020F0302020204030204" pitchFamily="34" charset="0"/>
                <a:cs typeface="Calibri Light" panose="020F0302020204030204" pitchFamily="34" charset="0"/>
              </a:defRPr>
            </a:lvl1pPr>
          </a:lstStyle>
          <a:p>
            <a:r>
              <a:rPr lang="en-US" dirty="0"/>
              <a:t>Click to edit Master title style</a:t>
            </a:r>
          </a:p>
        </p:txBody>
      </p:sp>
      <p:cxnSp>
        <p:nvCxnSpPr>
          <p:cNvPr id="12" name="Straight Connector 11">
            <a:extLst>
              <a:ext uri="{FF2B5EF4-FFF2-40B4-BE49-F238E27FC236}">
                <a16:creationId xmlns="" xmlns:a16="http://schemas.microsoft.com/office/drawing/2014/main" id="{6560C015-7F04-BD44-83B0-755EBABDEA60}"/>
              </a:ext>
            </a:extLst>
          </p:cNvPr>
          <p:cNvCxnSpPr>
            <a:cxnSpLocks/>
          </p:cNvCxnSpPr>
          <p:nvPr/>
        </p:nvCxnSpPr>
        <p:spPr>
          <a:xfrm>
            <a:off x="7187669" y="1629046"/>
            <a:ext cx="1" cy="53912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 xmlns:a16="http://schemas.microsoft.com/office/drawing/2014/main" id="{70AD9C9F-A6D8-3C49-A93C-967F876440E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505396" y="1738630"/>
            <a:ext cx="1578030" cy="376041"/>
          </a:xfrm>
          <a:prstGeom prst="rect">
            <a:avLst/>
          </a:prstGeom>
        </p:spPr>
      </p:pic>
    </p:spTree>
    <p:extLst>
      <p:ext uri="{BB962C8B-B14F-4D97-AF65-F5344CB8AC3E}">
        <p14:creationId xmlns:p14="http://schemas.microsoft.com/office/powerpoint/2010/main" val="1236952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C351545-BF0A-2C40-AB70-30A2DCADCE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Text Placeholder 10"/>
          <p:cNvSpPr>
            <a:spLocks noGrp="1"/>
          </p:cNvSpPr>
          <p:nvPr>
            <p:ph type="body" sz="quarter" idx="10"/>
          </p:nvPr>
        </p:nvSpPr>
        <p:spPr>
          <a:xfrm>
            <a:off x="492461" y="1175040"/>
            <a:ext cx="8199037" cy="4829760"/>
          </a:xfrm>
          <a:prstGeom prst="rect">
            <a:avLst/>
          </a:prstGeom>
        </p:spPr>
        <p:txBody>
          <a:bodyPr/>
          <a:lstStyle>
            <a:lvl1pPr>
              <a:buClr>
                <a:srgbClr val="118ACA"/>
              </a:buClr>
              <a:defRPr sz="2000" b="0">
                <a:solidFill>
                  <a:schemeClr val="tx1">
                    <a:lumMod val="85000"/>
                    <a:lumOff val="15000"/>
                  </a:schemeClr>
                </a:solidFill>
                <a:effectLst/>
                <a:latin typeface="+mn-lt"/>
                <a:cs typeface="Tahoma" pitchFamily="34" charset="0"/>
              </a:defRPr>
            </a:lvl1pPr>
            <a:lvl2pPr>
              <a:buClr>
                <a:srgbClr val="118ACA"/>
              </a:buClr>
              <a:defRPr sz="2000">
                <a:solidFill>
                  <a:schemeClr val="tx1">
                    <a:lumMod val="75000"/>
                    <a:lumOff val="25000"/>
                  </a:schemeClr>
                </a:solidFill>
                <a:latin typeface="+mn-lt"/>
                <a:cs typeface="Tahoma" pitchFamily="34" charset="0"/>
              </a:defRPr>
            </a:lvl2pPr>
            <a:lvl3pPr marL="1143000" indent="-228600">
              <a:buClr>
                <a:srgbClr val="118ACA"/>
              </a:buClr>
              <a:buFont typeface="Arial"/>
              <a:buChar char="•"/>
              <a:defRPr sz="1800">
                <a:solidFill>
                  <a:schemeClr val="tx1">
                    <a:lumMod val="75000"/>
                    <a:lumOff val="25000"/>
                  </a:schemeClr>
                </a:solidFill>
                <a:latin typeface="+mn-lt"/>
                <a:cs typeface="Tahoma" pitchFamily="34" charset="0"/>
              </a:defRPr>
            </a:lvl3pPr>
            <a:lvl4pPr marL="1600200" indent="-228600">
              <a:buClr>
                <a:srgbClr val="118ACA"/>
              </a:buClr>
              <a:buFont typeface="Arial"/>
              <a:buChar char="•"/>
              <a:defRPr sz="1800">
                <a:solidFill>
                  <a:schemeClr val="tx1">
                    <a:lumMod val="75000"/>
                    <a:lumOff val="25000"/>
                  </a:schemeClr>
                </a:solidFill>
                <a:latin typeface="+mn-lt"/>
                <a:cs typeface="Tahoma" pitchFamily="34" charset="0"/>
              </a:defRPr>
            </a:lvl4pPr>
            <a:lvl5pPr marL="2057400" indent="-228600">
              <a:buClr>
                <a:srgbClr val="118ACA"/>
              </a:buClr>
              <a:buFont typeface="Arial"/>
              <a:buChar char="•"/>
              <a:defRPr sz="1800">
                <a:solidFill>
                  <a:schemeClr val="tx1">
                    <a:lumMod val="75000"/>
                    <a:lumOff val="25000"/>
                  </a:schemeClr>
                </a:solidFill>
                <a:latin typeface="+mn-lt"/>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Box 4"/>
          <p:cNvSpPr txBox="1">
            <a:spLocks noChangeArrowheads="1"/>
          </p:cNvSpPr>
          <p:nvPr userDrawn="1"/>
        </p:nvSpPr>
        <p:spPr bwMode="auto">
          <a:xfrm>
            <a:off x="6193178" y="6683593"/>
            <a:ext cx="3142657" cy="174407"/>
          </a:xfrm>
          <a:prstGeom prst="rect">
            <a:avLst/>
          </a:prstGeom>
          <a:noFill/>
          <a:ln w="9525">
            <a:noFill/>
            <a:miter lim="800000"/>
            <a:headEnd/>
            <a:tailEnd/>
          </a:ln>
          <a:effectLst/>
        </p:spPr>
        <p:txBody>
          <a:bodyPr wrap="square">
            <a:spAutoFit/>
          </a:bodyPr>
          <a:lstStyle/>
          <a:p>
            <a:pPr algn="ctr" rtl="0"/>
            <a:r>
              <a:rPr lang="en-US" sz="800" b="0" i="0" u="none" strike="noStrike" kern="1200" baseline="30000" dirty="0">
                <a:solidFill>
                  <a:schemeClr val="bg1"/>
                </a:solidFill>
                <a:latin typeface="Calibri" pitchFamily="34" charset="0"/>
                <a:ea typeface="+mn-ea"/>
                <a:cs typeface="Calibri" pitchFamily="34" charset="0"/>
              </a:rPr>
              <a:t>© 2019 Sedgwick Claims Management Services, Inc. - Do not disclose or distribute.</a:t>
            </a:r>
          </a:p>
        </p:txBody>
      </p:sp>
      <p:sp>
        <p:nvSpPr>
          <p:cNvPr id="2" name="Title 1"/>
          <p:cNvSpPr>
            <a:spLocks noGrp="1"/>
          </p:cNvSpPr>
          <p:nvPr>
            <p:ph type="title" hasCustomPrompt="1"/>
          </p:nvPr>
        </p:nvSpPr>
        <p:spPr>
          <a:xfrm>
            <a:off x="1726456" y="213360"/>
            <a:ext cx="8149586" cy="400440"/>
          </a:xfrm>
          <a:prstGeom prst="rect">
            <a:avLst/>
          </a:prstGeom>
        </p:spPr>
        <p:txBody>
          <a:bodyPr anchor="ctr">
            <a:noAutofit/>
          </a:bodyPr>
          <a:lstStyle>
            <a:lvl1pPr algn="l">
              <a:buFont typeface="Arial" pitchFamily="34" charset="0"/>
              <a:buNone/>
              <a:defRPr sz="2000" b="0" i="0" spc="0">
                <a:solidFill>
                  <a:schemeClr val="bg1"/>
                </a:solidFill>
                <a:effectLst>
                  <a:outerShdw blurRad="50800" dist="38100" dir="2700000" algn="tl" rotWithShape="0">
                    <a:prstClr val="black">
                      <a:alpha val="40000"/>
                    </a:prstClr>
                  </a:outerShdw>
                </a:effectLst>
                <a:latin typeface="Calibri Light"/>
                <a:cs typeface="Calibri Light"/>
              </a:defRPr>
            </a:lvl1pPr>
          </a:lstStyle>
          <a:p>
            <a:r>
              <a:rPr lang="en-US" dirty="0"/>
              <a:t>Click to edit master title style</a:t>
            </a:r>
          </a:p>
        </p:txBody>
      </p:sp>
      <p:sp>
        <p:nvSpPr>
          <p:cNvPr id="13" name="TextBox 12">
            <a:extLst>
              <a:ext uri="{FF2B5EF4-FFF2-40B4-BE49-F238E27FC236}">
                <a16:creationId xmlns="" xmlns:a16="http://schemas.microsoft.com/office/drawing/2014/main" id="{43028A58-30A7-654C-BB50-9C08EEB4FFF9}"/>
              </a:ext>
            </a:extLst>
          </p:cNvPr>
          <p:cNvSpPr txBox="1">
            <a:spLocks noChangeArrowheads="1"/>
          </p:cNvSpPr>
          <p:nvPr userDrawn="1"/>
        </p:nvSpPr>
        <p:spPr bwMode="auto">
          <a:xfrm>
            <a:off x="177415" y="6543743"/>
            <a:ext cx="643467" cy="261610"/>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1A0A4BEF-8C68-4C7E-BC4F-FFEC64399D31}" type="slidenum">
              <a:rPr lang="en-US" sz="1100" b="1" smtClean="0">
                <a:solidFill>
                  <a:schemeClr val="bg1"/>
                </a:solidFill>
                <a:effectLst/>
                <a:latin typeface="Calibri" panose="020F0502020204030204" pitchFamily="34" charset="0"/>
                <a:cs typeface="Calibri" panose="020F0502020204030204" pitchFamily="34" charset="0"/>
              </a:rPr>
              <a:pPr algn="ctr" eaLnBrk="1" hangingPunct="1">
                <a:defRPr/>
              </a:pPr>
              <a:t>‹#›</a:t>
            </a:fld>
            <a:endParaRPr lang="en-US" sz="1400" b="1" dirty="0">
              <a:solidFill>
                <a:schemeClr val="bg1"/>
              </a:solidFill>
              <a:effectLst/>
              <a:latin typeface="Calibri" panose="020F0502020204030204" pitchFamily="34" charset="0"/>
              <a:cs typeface="Calibri" panose="020F0502020204030204" pitchFamily="34" charset="0"/>
            </a:endParaRPr>
          </a:p>
        </p:txBody>
      </p:sp>
      <p:sp>
        <p:nvSpPr>
          <p:cNvPr id="14" name="Text Box 4">
            <a:extLst>
              <a:ext uri="{FF2B5EF4-FFF2-40B4-BE49-F238E27FC236}">
                <a16:creationId xmlns="" xmlns:a16="http://schemas.microsoft.com/office/drawing/2014/main" id="{473B998B-7557-0E44-8993-636FC3799ECB}"/>
              </a:ext>
            </a:extLst>
          </p:cNvPr>
          <p:cNvSpPr txBox="1">
            <a:spLocks noChangeArrowheads="1"/>
          </p:cNvSpPr>
          <p:nvPr userDrawn="1"/>
        </p:nvSpPr>
        <p:spPr bwMode="auto">
          <a:xfrm>
            <a:off x="679462" y="6594754"/>
            <a:ext cx="3667956" cy="200055"/>
          </a:xfrm>
          <a:prstGeom prst="rect">
            <a:avLst/>
          </a:prstGeom>
          <a:noFill/>
          <a:ln w="9525">
            <a:noFill/>
            <a:miter lim="800000"/>
            <a:headEnd/>
            <a:tailEnd/>
          </a:ln>
          <a:effectLst/>
        </p:spPr>
        <p:txBody>
          <a:bodyPr wrap="square">
            <a:spAutoFit/>
          </a:bodyPr>
          <a:lstStyle/>
          <a:p>
            <a:pPr algn="l" rtl="0"/>
            <a:r>
              <a:rPr lang="en-US" sz="700" b="0" i="0" u="none" strike="noStrike" kern="1200" baseline="0" dirty="0">
                <a:solidFill>
                  <a:schemeClr val="bg1"/>
                </a:solidFill>
                <a:latin typeface="Calibri" pitchFamily="34" charset="0"/>
                <a:ea typeface="+mn-ea"/>
                <a:cs typeface="Calibri" pitchFamily="34" charset="0"/>
              </a:rPr>
              <a:t>© 2020 Sedgwick - Do not disclose or distribute.</a:t>
            </a:r>
          </a:p>
        </p:txBody>
      </p:sp>
    </p:spTree>
    <p:extLst>
      <p:ext uri="{BB962C8B-B14F-4D97-AF65-F5344CB8AC3E}">
        <p14:creationId xmlns:p14="http://schemas.microsoft.com/office/powerpoint/2010/main" val="960935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Box 4"/>
          <p:cNvSpPr txBox="1">
            <a:spLocks noChangeArrowheads="1"/>
          </p:cNvSpPr>
          <p:nvPr userDrawn="1"/>
        </p:nvSpPr>
        <p:spPr bwMode="auto">
          <a:xfrm>
            <a:off x="351475" y="6606279"/>
            <a:ext cx="2652931" cy="174407"/>
          </a:xfrm>
          <a:prstGeom prst="rect">
            <a:avLst/>
          </a:prstGeom>
          <a:noFill/>
          <a:ln w="9525">
            <a:noFill/>
            <a:miter lim="800000"/>
            <a:headEnd/>
            <a:tailEnd/>
          </a:ln>
          <a:effectLst/>
        </p:spPr>
        <p:txBody>
          <a:bodyPr wrap="square">
            <a:spAutoFit/>
          </a:bodyPr>
          <a:lstStyle/>
          <a:p>
            <a:pPr algn="ctr" rtl="0"/>
            <a:r>
              <a:rPr lang="en-US" sz="800" b="0" i="0" u="none" strike="noStrike" kern="1200" baseline="30000" dirty="0">
                <a:solidFill>
                  <a:schemeClr val="bg1"/>
                </a:solidFill>
                <a:latin typeface="Calibri" pitchFamily="34" charset="0"/>
                <a:ea typeface="+mn-ea"/>
                <a:cs typeface="Calibri" pitchFamily="34" charset="0"/>
              </a:rPr>
              <a:t>© 2019 Sedgwick Claims Management Services, Inc. - Do not disclose or distribute.</a:t>
            </a:r>
          </a:p>
        </p:txBody>
      </p:sp>
    </p:spTree>
    <p:extLst>
      <p:ext uri="{BB962C8B-B14F-4D97-AF65-F5344CB8AC3E}">
        <p14:creationId xmlns:p14="http://schemas.microsoft.com/office/powerpoint/2010/main" val="400492676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1" r:id="rId3"/>
  </p:sldLayoutIdLst>
  <p:hf hdr="0" ftr="0" dt="0"/>
  <p:txStyles>
    <p:title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 xmlns:a16="http://schemas.microsoft.com/office/drawing/2014/main" id="{FFCECDE1-8527-6C43-ADCC-CCCC7BF92AFA}"/>
              </a:ext>
            </a:extLst>
          </p:cNvPr>
          <p:cNvSpPr>
            <a:spLocks noGrp="1"/>
          </p:cNvSpPr>
          <p:nvPr>
            <p:ph type="title"/>
          </p:nvPr>
        </p:nvSpPr>
        <p:spPr>
          <a:xfrm>
            <a:off x="-2516189" y="3994030"/>
            <a:ext cx="11445240" cy="2321101"/>
          </a:xfrm>
        </p:spPr>
        <p:txBody>
          <a:bodyPr/>
          <a:lstStyle/>
          <a:p>
            <a:r>
              <a:rPr lang="en-US" b="1" dirty="0">
                <a:solidFill>
                  <a:schemeClr val="tx1"/>
                </a:solidFill>
              </a:rPr>
              <a:t>Personal Protective Equipment – </a:t>
            </a:r>
            <a:r>
              <a:rPr lang="en-US" altLang="en-US" b="1" dirty="0" smtClean="0">
                <a:solidFill>
                  <a:schemeClr val="tx1"/>
                </a:solidFill>
              </a:rPr>
              <a:t>Sedgwick </a:t>
            </a:r>
            <a:r>
              <a:rPr lang="en-US" altLang="en-US" b="1" dirty="0">
                <a:solidFill>
                  <a:schemeClr val="tx1"/>
                </a:solidFill>
              </a:rPr>
              <a:t>Risk </a:t>
            </a:r>
            <a:r>
              <a:rPr lang="en-US" altLang="en-US" b="1" dirty="0" smtClean="0">
                <a:solidFill>
                  <a:schemeClr val="tx1"/>
                </a:solidFill>
              </a:rPr>
              <a:t>Services</a:t>
            </a:r>
            <a:br>
              <a:rPr lang="en-US" altLang="en-US" b="1" dirty="0" smtClean="0">
                <a:solidFill>
                  <a:schemeClr val="tx1"/>
                </a:solidFill>
              </a:rPr>
            </a:br>
            <a:r>
              <a:rPr lang="en-US" altLang="en-US" sz="1800" dirty="0" smtClean="0">
                <a:solidFill>
                  <a:schemeClr val="tx2"/>
                </a:solidFill>
              </a:rPr>
              <a:t>Presented </a:t>
            </a:r>
            <a:r>
              <a:rPr lang="en-US" altLang="en-US" sz="1800" dirty="0">
                <a:solidFill>
                  <a:schemeClr val="tx2"/>
                </a:solidFill>
              </a:rPr>
              <a:t>by </a:t>
            </a:r>
            <a:br>
              <a:rPr lang="en-US" altLang="en-US" sz="1800" dirty="0">
                <a:solidFill>
                  <a:schemeClr val="tx2"/>
                </a:solidFill>
              </a:rPr>
            </a:br>
            <a:r>
              <a:rPr lang="en-US" altLang="en-US" b="1" dirty="0">
                <a:solidFill>
                  <a:schemeClr val="tx2"/>
                </a:solidFill>
              </a:rPr>
              <a:t>Sedgwick on behalf of ORM</a:t>
            </a:r>
            <a:r>
              <a:rPr lang="en-US" altLang="en-US" b="1" dirty="0"/>
              <a:t/>
            </a:r>
            <a:br>
              <a:rPr lang="en-US" altLang="en-US" b="1" dirty="0"/>
            </a:br>
            <a:r>
              <a:rPr lang="en-US" dirty="0">
                <a:solidFill>
                  <a:schemeClr val="tx1">
                    <a:lumMod val="50000"/>
                    <a:lumOff val="50000"/>
                  </a:schemeClr>
                </a:solidFill>
              </a:rPr>
              <a:t/>
            </a:r>
            <a:br>
              <a:rPr lang="en-US" dirty="0">
                <a:solidFill>
                  <a:schemeClr val="tx1">
                    <a:lumMod val="50000"/>
                    <a:lumOff val="50000"/>
                  </a:schemeClr>
                </a:solidFill>
              </a:rPr>
            </a:br>
            <a:r>
              <a:rPr lang="en-US" sz="2000" dirty="0" smtClean="0">
                <a:solidFill>
                  <a:schemeClr val="tx1">
                    <a:lumMod val="50000"/>
                    <a:lumOff val="50000"/>
                  </a:schemeClr>
                </a:solidFill>
              </a:rPr>
              <a:t>March 2020</a:t>
            </a:r>
            <a:endParaRPr lang="en-US" sz="2000" dirty="0">
              <a:solidFill>
                <a:schemeClr val="tx1">
                  <a:lumMod val="50000"/>
                  <a:lumOff val="50000"/>
                </a:schemeClr>
              </a:solidFill>
            </a:endParaRPr>
          </a:p>
        </p:txBody>
      </p:sp>
    </p:spTree>
    <p:extLst>
      <p:ext uri="{BB962C8B-B14F-4D97-AF65-F5344CB8AC3E}">
        <p14:creationId xmlns:p14="http://schemas.microsoft.com/office/powerpoint/2010/main" val="2844185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50374" y="1175040"/>
            <a:ext cx="7541124" cy="4829760"/>
          </a:xfrm>
        </p:spPr>
        <p:txBody>
          <a:bodyPr/>
          <a:lstStyle/>
          <a:p>
            <a:pPr>
              <a:lnSpc>
                <a:spcPct val="90000"/>
              </a:lnSpc>
              <a:buClrTx/>
              <a:buSzPct val="100000"/>
              <a:buFont typeface="Wingdings" pitchFamily="2" charset="2"/>
              <a:buChar char="§"/>
              <a:defRPr/>
            </a:pPr>
            <a:r>
              <a:rPr lang="en-US" altLang="en-US" sz="3200" b="1" dirty="0"/>
              <a:t>Eye &amp; Face Protection</a:t>
            </a:r>
          </a:p>
          <a:p>
            <a:pPr>
              <a:lnSpc>
                <a:spcPct val="90000"/>
              </a:lnSpc>
              <a:buClrTx/>
              <a:buSzPct val="100000"/>
              <a:buFont typeface="Wingdings" pitchFamily="2" charset="2"/>
              <a:buChar char="§"/>
              <a:defRPr/>
            </a:pPr>
            <a:r>
              <a:rPr lang="en-US" altLang="en-US" sz="3200" b="1" dirty="0"/>
              <a:t>Respiratory Protection</a:t>
            </a:r>
          </a:p>
          <a:p>
            <a:pPr>
              <a:lnSpc>
                <a:spcPct val="90000"/>
              </a:lnSpc>
              <a:buClrTx/>
              <a:buSzPct val="100000"/>
              <a:buFont typeface="Wingdings" pitchFamily="2" charset="2"/>
              <a:buChar char="§"/>
              <a:defRPr/>
            </a:pPr>
            <a:r>
              <a:rPr lang="en-US" altLang="en-US" sz="3200" b="1" dirty="0"/>
              <a:t>Head Protection</a:t>
            </a:r>
          </a:p>
          <a:p>
            <a:pPr>
              <a:lnSpc>
                <a:spcPct val="90000"/>
              </a:lnSpc>
              <a:buClrTx/>
              <a:buSzPct val="100000"/>
              <a:buFont typeface="Wingdings" pitchFamily="2" charset="2"/>
              <a:buChar char="§"/>
              <a:defRPr/>
            </a:pPr>
            <a:r>
              <a:rPr lang="en-US" altLang="en-US" sz="3200" b="1" dirty="0"/>
              <a:t>Foot Protection</a:t>
            </a:r>
          </a:p>
          <a:p>
            <a:pPr>
              <a:lnSpc>
                <a:spcPct val="90000"/>
              </a:lnSpc>
              <a:buClrTx/>
              <a:buSzPct val="100000"/>
              <a:buFont typeface="Wingdings" pitchFamily="2" charset="2"/>
              <a:buChar char="§"/>
              <a:defRPr/>
            </a:pPr>
            <a:r>
              <a:rPr lang="en-US" altLang="en-US" sz="3200" b="1" dirty="0"/>
              <a:t>Electrical Protective Devices</a:t>
            </a:r>
          </a:p>
          <a:p>
            <a:pPr>
              <a:lnSpc>
                <a:spcPct val="90000"/>
              </a:lnSpc>
              <a:buClrTx/>
              <a:buSzPct val="100000"/>
              <a:buFont typeface="Wingdings" pitchFamily="2" charset="2"/>
              <a:buChar char="§"/>
              <a:defRPr/>
            </a:pPr>
            <a:r>
              <a:rPr lang="en-US" altLang="en-US" sz="3200" b="1" dirty="0"/>
              <a:t>Hand &amp; Skin Protection</a:t>
            </a:r>
          </a:p>
          <a:p>
            <a:pPr>
              <a:lnSpc>
                <a:spcPct val="90000"/>
              </a:lnSpc>
              <a:buClrTx/>
              <a:buSzPct val="100000"/>
              <a:buFont typeface="Wingdings" pitchFamily="2" charset="2"/>
              <a:buChar char="§"/>
              <a:defRPr/>
            </a:pPr>
            <a:r>
              <a:rPr lang="en-US" altLang="en-US" sz="3200" b="1" dirty="0"/>
              <a:t>Hearing Protection</a:t>
            </a:r>
          </a:p>
          <a:p>
            <a:pPr>
              <a:lnSpc>
                <a:spcPct val="90000"/>
              </a:lnSpc>
              <a:buClrTx/>
              <a:buSzPct val="100000"/>
              <a:buFont typeface="Wingdings" pitchFamily="2" charset="2"/>
              <a:buChar char="§"/>
              <a:defRPr/>
            </a:pPr>
            <a:r>
              <a:rPr lang="en-US" altLang="en-US" sz="3200" b="1" dirty="0"/>
              <a:t>Fall Protection</a:t>
            </a:r>
            <a:endParaRPr lang="en-US" alt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Types of PPE</a:t>
            </a:r>
            <a:endParaRPr lang="en-US" sz="2000" dirty="0">
              <a:effectLst/>
            </a:endParaRPr>
          </a:p>
        </p:txBody>
      </p:sp>
    </p:spTree>
    <p:extLst>
      <p:ext uri="{BB962C8B-B14F-4D97-AF65-F5344CB8AC3E}">
        <p14:creationId xmlns:p14="http://schemas.microsoft.com/office/powerpoint/2010/main" val="452860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071716" y="1175040"/>
            <a:ext cx="7619782" cy="4829760"/>
          </a:xfrm>
        </p:spPr>
        <p:txBody>
          <a:bodyPr/>
          <a:lstStyle/>
          <a:p>
            <a:pPr>
              <a:lnSpc>
                <a:spcPct val="90000"/>
              </a:lnSpc>
              <a:buClrTx/>
              <a:buSzPct val="100000"/>
              <a:buFont typeface="Wingdings" pitchFamily="2" charset="2"/>
              <a:buChar char="§"/>
              <a:defRPr/>
            </a:pPr>
            <a:r>
              <a:rPr lang="en-US" altLang="en-US" sz="3600" b="1" dirty="0"/>
              <a:t>Required when employees are in areas where there is exposure to eye and face hazards from flying particles, molten metal, liquid chemicals, acids, caustic liquids, chemical gases or vapors or potentially injurious light radiation</a:t>
            </a:r>
          </a:p>
          <a:p>
            <a:pPr>
              <a:lnSpc>
                <a:spcPct val="90000"/>
              </a:lnSpc>
              <a:buClrTx/>
              <a:buSzPct val="100000"/>
              <a:buFont typeface="Wingdings" pitchFamily="2" charset="2"/>
              <a:buChar char="§"/>
              <a:defRPr/>
            </a:pPr>
            <a:r>
              <a:rPr lang="en-US" altLang="en-US" sz="3600" b="1" dirty="0"/>
              <a:t>Must comply with ANSI Z87</a:t>
            </a:r>
            <a:endParaRPr lang="en-US" alt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Eye &amp; Face Protection</a:t>
            </a:r>
            <a:endParaRPr lang="en-US" sz="2000" dirty="0">
              <a:effectLst/>
            </a:endParaRPr>
          </a:p>
        </p:txBody>
      </p:sp>
    </p:spTree>
    <p:extLst>
      <p:ext uri="{BB962C8B-B14F-4D97-AF65-F5344CB8AC3E}">
        <p14:creationId xmlns:p14="http://schemas.microsoft.com/office/powerpoint/2010/main" val="845994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993058" y="1175040"/>
            <a:ext cx="7698440" cy="4829760"/>
          </a:xfrm>
        </p:spPr>
        <p:txBody>
          <a:bodyPr/>
          <a:lstStyle/>
          <a:p>
            <a:pPr>
              <a:lnSpc>
                <a:spcPct val="90000"/>
              </a:lnSpc>
              <a:buClrTx/>
              <a:buSzPct val="100000"/>
              <a:buFont typeface="Wingdings" pitchFamily="2" charset="2"/>
              <a:buChar char="§"/>
              <a:defRPr/>
            </a:pPr>
            <a:r>
              <a:rPr lang="en-US" altLang="en-US" sz="4000" b="1" dirty="0"/>
              <a:t>Thousands of people are blinded each year from work-related injuries</a:t>
            </a:r>
          </a:p>
          <a:p>
            <a:pPr>
              <a:lnSpc>
                <a:spcPct val="90000"/>
              </a:lnSpc>
              <a:buClrTx/>
              <a:buSzPct val="100000"/>
              <a:buFont typeface="Wingdings" pitchFamily="2" charset="2"/>
              <a:buChar char="§"/>
              <a:defRPr/>
            </a:pPr>
            <a:r>
              <a:rPr lang="en-US" altLang="en-US" sz="4000" b="1" dirty="0"/>
              <a:t>With eye or face protection, injuries can be prevented</a:t>
            </a:r>
          </a:p>
          <a:p>
            <a:pPr>
              <a:lnSpc>
                <a:spcPct val="90000"/>
              </a:lnSpc>
              <a:buClrTx/>
              <a:buSzPct val="100000"/>
              <a:buFont typeface="Wingdings" pitchFamily="2" charset="2"/>
              <a:buChar char="§"/>
              <a:defRPr/>
            </a:pPr>
            <a:r>
              <a:rPr lang="en-US" altLang="en-US" sz="4000" b="1" dirty="0"/>
              <a:t>“One incident is all it takes”</a:t>
            </a:r>
            <a:endParaRPr lang="en-US" altLang="en-US" sz="40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Eye &amp; Face Protection (Cont.)</a:t>
            </a:r>
            <a:endParaRPr lang="en-US" sz="2000" dirty="0">
              <a:effectLst/>
            </a:endParaRPr>
          </a:p>
        </p:txBody>
      </p:sp>
    </p:spTree>
    <p:extLst>
      <p:ext uri="{BB962C8B-B14F-4D97-AF65-F5344CB8AC3E}">
        <p14:creationId xmlns:p14="http://schemas.microsoft.com/office/powerpoint/2010/main" val="3358679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061884" y="1175040"/>
            <a:ext cx="7629614" cy="4829760"/>
          </a:xfrm>
        </p:spPr>
        <p:txBody>
          <a:bodyPr/>
          <a:lstStyle/>
          <a:p>
            <a:pPr>
              <a:lnSpc>
                <a:spcPct val="90000"/>
              </a:lnSpc>
              <a:buClrTx/>
              <a:buSzPct val="100000"/>
              <a:buFont typeface="Wingdings" pitchFamily="2" charset="2"/>
              <a:buChar char="§"/>
              <a:defRPr/>
            </a:pPr>
            <a:r>
              <a:rPr lang="en-US" altLang="en-US" sz="4000" b="1" dirty="0"/>
              <a:t>Safety Glasses</a:t>
            </a:r>
          </a:p>
          <a:p>
            <a:pPr>
              <a:lnSpc>
                <a:spcPct val="90000"/>
              </a:lnSpc>
              <a:buClrTx/>
              <a:buSzPct val="100000"/>
              <a:buFont typeface="Wingdings" pitchFamily="2" charset="2"/>
              <a:buChar char="§"/>
              <a:defRPr/>
            </a:pPr>
            <a:r>
              <a:rPr lang="en-US" altLang="en-US" sz="4000" b="1" dirty="0"/>
              <a:t>Goggles</a:t>
            </a:r>
          </a:p>
          <a:p>
            <a:pPr>
              <a:lnSpc>
                <a:spcPct val="90000"/>
              </a:lnSpc>
              <a:buClrTx/>
              <a:buSzPct val="100000"/>
              <a:buFont typeface="Wingdings" pitchFamily="2" charset="2"/>
              <a:buChar char="§"/>
              <a:defRPr/>
            </a:pPr>
            <a:r>
              <a:rPr lang="en-US" altLang="en-US" sz="4000" b="1" dirty="0"/>
              <a:t>Side Protectors</a:t>
            </a:r>
          </a:p>
          <a:p>
            <a:pPr>
              <a:lnSpc>
                <a:spcPct val="90000"/>
              </a:lnSpc>
              <a:buClrTx/>
              <a:buSzPct val="100000"/>
              <a:buFont typeface="Wingdings" pitchFamily="2" charset="2"/>
              <a:buChar char="§"/>
              <a:defRPr/>
            </a:pPr>
            <a:r>
              <a:rPr lang="en-US" altLang="en-US" sz="4000" b="1" dirty="0"/>
              <a:t>Face Shields</a:t>
            </a:r>
          </a:p>
          <a:p>
            <a:pPr>
              <a:lnSpc>
                <a:spcPct val="90000"/>
              </a:lnSpc>
              <a:buClrTx/>
              <a:buSzPct val="100000"/>
              <a:buFont typeface="Wingdings" pitchFamily="2" charset="2"/>
              <a:buChar char="§"/>
              <a:defRPr/>
            </a:pPr>
            <a:r>
              <a:rPr lang="en-US" altLang="en-US" sz="4000" b="1" dirty="0"/>
              <a:t>Welding Shields</a:t>
            </a:r>
          </a:p>
          <a:p>
            <a:pPr>
              <a:lnSpc>
                <a:spcPct val="90000"/>
              </a:lnSpc>
              <a:buClrTx/>
              <a:buSzPct val="100000"/>
              <a:buFont typeface="Wingdings" pitchFamily="2" charset="2"/>
              <a:buChar char="§"/>
              <a:defRPr/>
            </a:pPr>
            <a:r>
              <a:rPr lang="en-US" altLang="en-US" sz="4000" b="1" dirty="0"/>
              <a:t>Laser Safety Goggles</a:t>
            </a:r>
            <a:endParaRPr lang="en-US" altLang="en-US" sz="40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Types of Eye &amp; Face Protection</a:t>
            </a:r>
            <a:endParaRPr lang="en-US" sz="2000" dirty="0">
              <a:effectLst/>
            </a:endParaRPr>
          </a:p>
        </p:txBody>
      </p:sp>
    </p:spTree>
    <p:extLst>
      <p:ext uri="{BB962C8B-B14F-4D97-AF65-F5344CB8AC3E}">
        <p14:creationId xmlns:p14="http://schemas.microsoft.com/office/powerpoint/2010/main" val="2467872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022555" y="1175040"/>
            <a:ext cx="7668943" cy="4829760"/>
          </a:xfrm>
        </p:spPr>
        <p:txBody>
          <a:bodyPr/>
          <a:lstStyle/>
          <a:p>
            <a:pPr>
              <a:lnSpc>
                <a:spcPct val="90000"/>
              </a:lnSpc>
              <a:buClrTx/>
              <a:buSzPct val="100000"/>
              <a:buFont typeface="Wingdings" pitchFamily="2" charset="2"/>
              <a:buChar char="§"/>
              <a:defRPr/>
            </a:pPr>
            <a:r>
              <a:rPr lang="en-US" altLang="en-US" sz="4000" b="1" dirty="0"/>
              <a:t>Required when employees are in areas where effective engineering controls are not feasible to protect the health of the employee from harmful dusts, fogs, fumes, mists, gases, smokes, sprays or vapors</a:t>
            </a:r>
          </a:p>
          <a:p>
            <a:pPr>
              <a:lnSpc>
                <a:spcPct val="90000"/>
              </a:lnSpc>
              <a:buClrTx/>
              <a:buSzPct val="100000"/>
              <a:buFont typeface="Wingdings" pitchFamily="2" charset="2"/>
              <a:buChar char="§"/>
              <a:defRPr/>
            </a:pPr>
            <a:r>
              <a:rPr lang="en-US" altLang="en-US" sz="4000" b="1" dirty="0"/>
              <a:t>Must comply with NIOSH</a:t>
            </a:r>
            <a:endParaRPr lang="en-US" altLang="en-US" sz="40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Respiratory Protection</a:t>
            </a:r>
            <a:endParaRPr lang="en-US" sz="2000" dirty="0">
              <a:effectLst/>
            </a:endParaRPr>
          </a:p>
        </p:txBody>
      </p:sp>
    </p:spTree>
    <p:extLst>
      <p:ext uri="{BB962C8B-B14F-4D97-AF65-F5344CB8AC3E}">
        <p14:creationId xmlns:p14="http://schemas.microsoft.com/office/powerpoint/2010/main" val="1833168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943897" y="1175040"/>
            <a:ext cx="7747601" cy="4829760"/>
          </a:xfrm>
        </p:spPr>
        <p:txBody>
          <a:bodyPr/>
          <a:lstStyle/>
          <a:p>
            <a:pPr>
              <a:lnSpc>
                <a:spcPct val="90000"/>
              </a:lnSpc>
              <a:buClrTx/>
              <a:buSzPct val="100000"/>
              <a:buFont typeface="Wingdings" pitchFamily="2" charset="2"/>
              <a:buChar char="§"/>
              <a:defRPr/>
            </a:pPr>
            <a:r>
              <a:rPr lang="en-US" altLang="en-US" sz="4000" b="1" dirty="0"/>
              <a:t>Inhalation of hazardous materials damages delicate structures of the lung</a:t>
            </a:r>
          </a:p>
          <a:p>
            <a:pPr>
              <a:lnSpc>
                <a:spcPct val="90000"/>
              </a:lnSpc>
              <a:buClrTx/>
              <a:buSzPct val="100000"/>
              <a:buFont typeface="Wingdings" pitchFamily="2" charset="2"/>
              <a:buChar char="§"/>
              <a:defRPr/>
            </a:pPr>
            <a:r>
              <a:rPr lang="en-US" altLang="en-US" sz="4000" b="1" dirty="0"/>
              <a:t>Damaged lungs are more susceptible to respiratory disease</a:t>
            </a:r>
          </a:p>
          <a:p>
            <a:pPr>
              <a:lnSpc>
                <a:spcPct val="90000"/>
              </a:lnSpc>
              <a:buClrTx/>
              <a:buSzPct val="100000"/>
              <a:buFont typeface="Wingdings" pitchFamily="2" charset="2"/>
              <a:buChar char="§"/>
              <a:defRPr/>
            </a:pPr>
            <a:r>
              <a:rPr lang="en-US" altLang="en-US" sz="4000" b="1" dirty="0"/>
              <a:t>Most direct route to the bloodstream</a:t>
            </a:r>
            <a:endParaRPr lang="en-US" altLang="en-US" sz="40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Lung Damage</a:t>
            </a:r>
            <a:endParaRPr lang="en-US" sz="2000" dirty="0">
              <a:effectLst/>
            </a:endParaRPr>
          </a:p>
        </p:txBody>
      </p:sp>
    </p:spTree>
    <p:extLst>
      <p:ext uri="{BB962C8B-B14F-4D97-AF65-F5344CB8AC3E}">
        <p14:creationId xmlns:p14="http://schemas.microsoft.com/office/powerpoint/2010/main" val="1254366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081548" y="1175040"/>
            <a:ext cx="7609950" cy="4829760"/>
          </a:xfrm>
        </p:spPr>
        <p:txBody>
          <a:bodyPr/>
          <a:lstStyle/>
          <a:p>
            <a:pPr>
              <a:lnSpc>
                <a:spcPct val="90000"/>
              </a:lnSpc>
              <a:buClrTx/>
              <a:buSzPct val="100000"/>
              <a:buFont typeface="Wingdings" pitchFamily="2" charset="2"/>
              <a:buChar char="§"/>
              <a:defRPr/>
            </a:pPr>
            <a:r>
              <a:rPr lang="en-US" altLang="en-US" sz="3200" b="1" dirty="0"/>
              <a:t>Exposure levels exceed the PEL (Permissible Exposure Level)</a:t>
            </a:r>
          </a:p>
          <a:p>
            <a:pPr>
              <a:lnSpc>
                <a:spcPct val="90000"/>
              </a:lnSpc>
              <a:buClrTx/>
              <a:buSzPct val="100000"/>
              <a:buFont typeface="Wingdings" pitchFamily="2" charset="2"/>
              <a:buChar char="§"/>
              <a:defRPr/>
            </a:pPr>
            <a:r>
              <a:rPr lang="en-US" altLang="en-US" sz="3200" b="1" dirty="0"/>
              <a:t>During installation of engineering or work practice controls</a:t>
            </a:r>
          </a:p>
          <a:p>
            <a:pPr>
              <a:lnSpc>
                <a:spcPct val="90000"/>
              </a:lnSpc>
              <a:buClrTx/>
              <a:buSzPct val="100000"/>
              <a:buFont typeface="Wingdings" pitchFamily="2" charset="2"/>
              <a:buChar char="§"/>
              <a:defRPr/>
            </a:pPr>
            <a:r>
              <a:rPr lang="en-US" altLang="en-US" sz="3200" b="1" dirty="0"/>
              <a:t>Maintenance and repair activities that may result in exceeding the PEL</a:t>
            </a:r>
          </a:p>
          <a:p>
            <a:pPr>
              <a:lnSpc>
                <a:spcPct val="90000"/>
              </a:lnSpc>
              <a:buClrTx/>
              <a:buSzPct val="100000"/>
              <a:buFont typeface="Wingdings" pitchFamily="2" charset="2"/>
              <a:buChar char="§"/>
              <a:defRPr/>
            </a:pPr>
            <a:r>
              <a:rPr lang="en-US" altLang="en-US" sz="3200" b="1" dirty="0"/>
              <a:t>Emergency Response where type and/or concentration of contaminant is unknown</a:t>
            </a:r>
          </a:p>
          <a:p>
            <a:pPr>
              <a:lnSpc>
                <a:spcPct val="90000"/>
              </a:lnSpc>
              <a:buClrTx/>
              <a:buSzPct val="100000"/>
              <a:buFont typeface="Wingdings" pitchFamily="2" charset="2"/>
              <a:buChar char="§"/>
              <a:defRPr/>
            </a:pPr>
            <a:r>
              <a:rPr lang="en-US" altLang="en-US" sz="3200" b="1" dirty="0"/>
              <a:t>Voluntary Usage</a:t>
            </a:r>
            <a:endParaRPr lang="en-US" alt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Respiratory Protection</a:t>
            </a:r>
            <a:endParaRPr lang="en-US" sz="2000" dirty="0">
              <a:effectLst/>
            </a:endParaRPr>
          </a:p>
        </p:txBody>
      </p:sp>
    </p:spTree>
    <p:extLst>
      <p:ext uri="{BB962C8B-B14F-4D97-AF65-F5344CB8AC3E}">
        <p14:creationId xmlns:p14="http://schemas.microsoft.com/office/powerpoint/2010/main" val="2893727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032387" y="1175040"/>
            <a:ext cx="7659111" cy="4829760"/>
          </a:xfrm>
        </p:spPr>
        <p:txBody>
          <a:bodyPr/>
          <a:lstStyle/>
          <a:p>
            <a:pPr>
              <a:lnSpc>
                <a:spcPct val="90000"/>
              </a:lnSpc>
              <a:buClrTx/>
              <a:buSzPct val="100000"/>
              <a:buFont typeface="Wingdings" pitchFamily="2" charset="2"/>
              <a:buChar char="§"/>
              <a:defRPr/>
            </a:pPr>
            <a:r>
              <a:rPr lang="en-US" altLang="en-US" sz="2800" b="1" dirty="0"/>
              <a:t>Air-purifying</a:t>
            </a:r>
          </a:p>
          <a:p>
            <a:pPr marL="742950" lvl="2" indent="-342900">
              <a:lnSpc>
                <a:spcPct val="90000"/>
              </a:lnSpc>
              <a:buClrTx/>
              <a:buSzPct val="100000"/>
              <a:buFont typeface="Wingdings" pitchFamily="2" charset="2"/>
              <a:buChar char="§"/>
              <a:defRPr/>
            </a:pPr>
            <a:r>
              <a:rPr lang="en-US" sz="2400" b="1" dirty="0"/>
              <a:t>Can remove contaminants in the air that you breathe by filtering out particulates (e.g., dusts, metal fumes, mists, etc.).</a:t>
            </a:r>
          </a:p>
          <a:p>
            <a:pPr marL="742950" lvl="2" indent="-342900">
              <a:lnSpc>
                <a:spcPct val="90000"/>
              </a:lnSpc>
              <a:buClrTx/>
              <a:buSzPct val="100000"/>
              <a:buFont typeface="Wingdings" pitchFamily="2" charset="2"/>
              <a:buChar char="§"/>
              <a:defRPr/>
            </a:pPr>
            <a:r>
              <a:rPr lang="en-US" sz="2400" b="1" dirty="0"/>
              <a:t>Particulate respirators (also called dust, fume, and mist respirators or masks)</a:t>
            </a:r>
          </a:p>
          <a:p>
            <a:pPr marL="742950" lvl="2" indent="-342900">
              <a:lnSpc>
                <a:spcPct val="90000"/>
              </a:lnSpc>
              <a:buClrTx/>
              <a:buSzPct val="100000"/>
              <a:buFont typeface="Wingdings" pitchFamily="2" charset="2"/>
              <a:buChar char="§"/>
              <a:defRPr/>
            </a:pPr>
            <a:r>
              <a:rPr lang="en-US" sz="2400" b="1" dirty="0"/>
              <a:t>Chemical cartridge respirators that can have a combination of chemical cartridges, along with a dust pre-filter.</a:t>
            </a:r>
            <a:endParaRPr lang="en-US" altLang="en-US" sz="2400" b="1" dirty="0"/>
          </a:p>
          <a:p>
            <a:pPr>
              <a:lnSpc>
                <a:spcPct val="90000"/>
              </a:lnSpc>
              <a:buClrTx/>
              <a:buSzPct val="100000"/>
              <a:buFont typeface="Wingdings" pitchFamily="2" charset="2"/>
              <a:buChar char="§"/>
              <a:defRPr/>
            </a:pPr>
            <a:r>
              <a:rPr lang="en-US" altLang="en-US" sz="2800" b="1" dirty="0"/>
              <a:t>Supplied-air</a:t>
            </a:r>
          </a:p>
          <a:p>
            <a:pPr marL="742950" lvl="2" indent="-342900">
              <a:lnSpc>
                <a:spcPct val="90000"/>
              </a:lnSpc>
              <a:buClrTx/>
              <a:buSzPct val="100000"/>
              <a:buFont typeface="Wingdings" pitchFamily="2" charset="2"/>
              <a:buChar char="§"/>
              <a:defRPr/>
            </a:pPr>
            <a:r>
              <a:rPr lang="en-US" sz="2400" b="1" dirty="0"/>
              <a:t>Self-Contained Breathing Apparatuses (SCBAs)</a:t>
            </a:r>
            <a:endParaRPr lang="en-US" altLang="en-US" sz="24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Types of Respirators</a:t>
            </a:r>
            <a:endParaRPr lang="en-US" sz="2000" dirty="0">
              <a:effectLst/>
            </a:endParaRPr>
          </a:p>
        </p:txBody>
      </p:sp>
    </p:spTree>
    <p:extLst>
      <p:ext uri="{BB962C8B-B14F-4D97-AF65-F5344CB8AC3E}">
        <p14:creationId xmlns:p14="http://schemas.microsoft.com/office/powerpoint/2010/main" val="489495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01213" y="1175040"/>
            <a:ext cx="7590285" cy="4829760"/>
          </a:xfrm>
        </p:spPr>
        <p:txBody>
          <a:bodyPr/>
          <a:lstStyle/>
          <a:p>
            <a:pPr>
              <a:lnSpc>
                <a:spcPct val="90000"/>
              </a:lnSpc>
              <a:buClrTx/>
              <a:buSzPct val="100000"/>
              <a:buFont typeface="Wingdings" pitchFamily="2" charset="2"/>
              <a:buChar char="§"/>
              <a:defRPr/>
            </a:pPr>
            <a:r>
              <a:rPr lang="en-US" altLang="en-US" sz="3600" b="1" dirty="0"/>
              <a:t>Medical Exam</a:t>
            </a:r>
          </a:p>
          <a:p>
            <a:pPr>
              <a:lnSpc>
                <a:spcPct val="90000"/>
              </a:lnSpc>
              <a:buClrTx/>
              <a:buSzPct val="100000"/>
              <a:buFont typeface="Wingdings" pitchFamily="2" charset="2"/>
              <a:buChar char="§"/>
              <a:defRPr/>
            </a:pPr>
            <a:r>
              <a:rPr lang="en-US" altLang="en-US" sz="3600" b="1" dirty="0"/>
              <a:t>Selection based on hazard</a:t>
            </a:r>
          </a:p>
          <a:p>
            <a:pPr>
              <a:lnSpc>
                <a:spcPct val="90000"/>
              </a:lnSpc>
              <a:buClrTx/>
              <a:buSzPct val="100000"/>
              <a:buFont typeface="Wingdings" pitchFamily="2" charset="2"/>
              <a:buChar char="§"/>
              <a:defRPr/>
            </a:pPr>
            <a:r>
              <a:rPr lang="en-US" altLang="en-US" sz="3600" b="1" dirty="0"/>
              <a:t>Fit Testing</a:t>
            </a:r>
          </a:p>
          <a:p>
            <a:pPr>
              <a:lnSpc>
                <a:spcPct val="90000"/>
              </a:lnSpc>
              <a:buClrTx/>
              <a:buSzPct val="100000"/>
              <a:buFont typeface="Wingdings" pitchFamily="2" charset="2"/>
              <a:buChar char="§"/>
              <a:defRPr/>
            </a:pPr>
            <a:r>
              <a:rPr lang="en-US" altLang="en-US" sz="3600" b="1" dirty="0"/>
              <a:t>Facial Hair</a:t>
            </a:r>
          </a:p>
          <a:p>
            <a:pPr>
              <a:lnSpc>
                <a:spcPct val="90000"/>
              </a:lnSpc>
              <a:buClrTx/>
              <a:buSzPct val="100000"/>
              <a:buFont typeface="Wingdings" pitchFamily="2" charset="2"/>
              <a:buChar char="§"/>
              <a:defRPr/>
            </a:pPr>
            <a:r>
              <a:rPr lang="en-US" altLang="en-US" sz="3600" b="1" dirty="0"/>
              <a:t>Inspection of Equipment</a:t>
            </a:r>
          </a:p>
          <a:p>
            <a:pPr>
              <a:lnSpc>
                <a:spcPct val="90000"/>
              </a:lnSpc>
              <a:buClrTx/>
              <a:buSzPct val="100000"/>
              <a:buFont typeface="Wingdings" pitchFamily="2" charset="2"/>
              <a:buChar char="§"/>
              <a:defRPr/>
            </a:pPr>
            <a:r>
              <a:rPr lang="en-US" altLang="en-US" sz="3600" b="1" dirty="0"/>
              <a:t>Specific Training on Operation</a:t>
            </a:r>
          </a:p>
          <a:p>
            <a:pPr>
              <a:lnSpc>
                <a:spcPct val="90000"/>
              </a:lnSpc>
              <a:buClrTx/>
              <a:buSzPct val="100000"/>
              <a:buFont typeface="Wingdings" pitchFamily="2" charset="2"/>
              <a:buChar char="§"/>
              <a:defRPr/>
            </a:pPr>
            <a:r>
              <a:rPr lang="en-US" altLang="en-US" sz="3600" b="1" dirty="0"/>
              <a:t>Limitations</a:t>
            </a:r>
            <a:endParaRPr lang="en-US" alt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Respirator Protection</a:t>
            </a:r>
            <a:endParaRPr lang="en-US" sz="2000" dirty="0">
              <a:effectLst/>
            </a:endParaRPr>
          </a:p>
        </p:txBody>
      </p:sp>
    </p:spTree>
    <p:extLst>
      <p:ext uri="{BB962C8B-B14F-4D97-AF65-F5344CB8AC3E}">
        <p14:creationId xmlns:p14="http://schemas.microsoft.com/office/powerpoint/2010/main" val="3655267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032387" y="1175040"/>
            <a:ext cx="7659111" cy="4829760"/>
          </a:xfrm>
        </p:spPr>
        <p:txBody>
          <a:bodyPr/>
          <a:lstStyle/>
          <a:p>
            <a:pPr>
              <a:lnSpc>
                <a:spcPct val="90000"/>
              </a:lnSpc>
              <a:buClrTx/>
              <a:buSzPct val="100000"/>
              <a:buFont typeface="Wingdings" pitchFamily="2" charset="2"/>
              <a:buChar char="§"/>
              <a:defRPr/>
            </a:pPr>
            <a:r>
              <a:rPr lang="en-US" altLang="en-US" sz="3600" b="1" dirty="0"/>
              <a:t>Required when employees are in areas where there is a potential for injury to the head from falling or moving objects or when they are exposed to electrical conductors which could be contacted by the head</a:t>
            </a:r>
          </a:p>
          <a:p>
            <a:pPr>
              <a:lnSpc>
                <a:spcPct val="90000"/>
              </a:lnSpc>
              <a:buClrTx/>
              <a:buSzPct val="100000"/>
              <a:buFont typeface="Wingdings" pitchFamily="2" charset="2"/>
              <a:buChar char="§"/>
              <a:defRPr/>
            </a:pPr>
            <a:r>
              <a:rPr lang="en-US" altLang="en-US" sz="3600" b="1" dirty="0"/>
              <a:t>Must comply with ANSI Z89</a:t>
            </a:r>
            <a:endParaRPr lang="en-US" alt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Head Protection</a:t>
            </a:r>
            <a:endParaRPr lang="en-US" sz="2000" dirty="0">
              <a:effectLst/>
            </a:endParaRPr>
          </a:p>
        </p:txBody>
      </p:sp>
    </p:spTree>
    <p:extLst>
      <p:ext uri="{BB962C8B-B14F-4D97-AF65-F5344CB8AC3E}">
        <p14:creationId xmlns:p14="http://schemas.microsoft.com/office/powerpoint/2010/main" val="741330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marL="0" indent="0">
              <a:buNone/>
            </a:pPr>
            <a:r>
              <a:rPr lang="en-US" sz="2400" b="1" dirty="0"/>
              <a:t>The information contained herein is not intended as legal advice, is advisory only; provided on an “as is” basis, and to be used solely at the user’s risk. The information is made available without any warranty of any kind and, to the extent allowed by law, Sedgwick disclaims any and all implied warranties and representations.  All procedures and training, whether required by law or not, should be implemented and reviewed by safety and risk management professionals and legal counsel to ensure that all local, state, and federal requirements are satisfied.  Sedgwick disclaims any and all liability that may arise in connection with a user’s use of this information.</a:t>
            </a:r>
            <a:endParaRPr lang="en-US" sz="2400" dirty="0"/>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dirty="0"/>
              <a:t>Disclaimer</a:t>
            </a:r>
            <a:endParaRPr lang="en-US" sz="2000" dirty="0">
              <a:effectLst/>
            </a:endParaRPr>
          </a:p>
        </p:txBody>
      </p:sp>
    </p:spTree>
    <p:extLst>
      <p:ext uri="{BB962C8B-B14F-4D97-AF65-F5344CB8AC3E}">
        <p14:creationId xmlns:p14="http://schemas.microsoft.com/office/powerpoint/2010/main" val="3457229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p:txBody>
          <a:bodyPr/>
          <a:lstStyle/>
          <a:p>
            <a:pPr>
              <a:lnSpc>
                <a:spcPct val="90000"/>
              </a:lnSpc>
              <a:buClrTx/>
              <a:buSzPct val="100000"/>
              <a:buFont typeface="Wingdings" pitchFamily="2" charset="2"/>
              <a:buChar char="§"/>
              <a:defRPr/>
            </a:pPr>
            <a:r>
              <a:rPr lang="en-US" sz="3600" b="1" dirty="0"/>
              <a:t>Injuries to the head could involve your:</a:t>
            </a:r>
          </a:p>
          <a:p>
            <a:pPr marL="742950" lvl="2" indent="-342900">
              <a:lnSpc>
                <a:spcPct val="90000"/>
              </a:lnSpc>
              <a:buClrTx/>
              <a:buSzPct val="100000"/>
              <a:buFont typeface="Wingdings" pitchFamily="2" charset="2"/>
              <a:buChar char="§"/>
              <a:defRPr/>
            </a:pPr>
            <a:r>
              <a:rPr lang="en-US" sz="3200" b="1" dirty="0"/>
              <a:t>Brain</a:t>
            </a:r>
          </a:p>
          <a:p>
            <a:pPr marL="742950" lvl="2" indent="-342900">
              <a:lnSpc>
                <a:spcPct val="90000"/>
              </a:lnSpc>
              <a:buClrTx/>
              <a:buSzPct val="100000"/>
              <a:buFont typeface="Wingdings" pitchFamily="2" charset="2"/>
              <a:buChar char="§"/>
              <a:defRPr/>
            </a:pPr>
            <a:r>
              <a:rPr lang="en-US" sz="3200" b="1" dirty="0"/>
              <a:t>Eyes</a:t>
            </a:r>
          </a:p>
          <a:p>
            <a:pPr marL="742950" lvl="2" indent="-342900">
              <a:lnSpc>
                <a:spcPct val="90000"/>
              </a:lnSpc>
              <a:buClrTx/>
              <a:buSzPct val="100000"/>
              <a:buFont typeface="Wingdings" pitchFamily="2" charset="2"/>
              <a:buChar char="§"/>
              <a:defRPr/>
            </a:pPr>
            <a:r>
              <a:rPr lang="en-US" sz="3200" b="1" dirty="0"/>
              <a:t>Nose</a:t>
            </a:r>
          </a:p>
          <a:p>
            <a:pPr marL="742950" lvl="2" indent="-342900">
              <a:lnSpc>
                <a:spcPct val="90000"/>
              </a:lnSpc>
              <a:buClrTx/>
              <a:buSzPct val="100000"/>
              <a:buFont typeface="Wingdings" pitchFamily="2" charset="2"/>
              <a:buChar char="§"/>
              <a:defRPr/>
            </a:pPr>
            <a:r>
              <a:rPr lang="en-US" sz="3200" b="1" dirty="0"/>
              <a:t>Mouth</a:t>
            </a:r>
          </a:p>
          <a:p>
            <a:pPr>
              <a:lnSpc>
                <a:spcPct val="90000"/>
              </a:lnSpc>
              <a:buClrTx/>
              <a:buSzPct val="100000"/>
              <a:buFont typeface="Wingdings" pitchFamily="2" charset="2"/>
              <a:buChar char="§"/>
              <a:defRPr/>
            </a:pPr>
            <a:r>
              <a:rPr lang="en-US" sz="3600" b="1" dirty="0"/>
              <a:t>For this reason, head protection and safety are very important</a:t>
            </a:r>
            <a:endParaRPr 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Head Protection</a:t>
            </a:r>
            <a:endParaRPr lang="en-US" sz="2000" dirty="0">
              <a:effectLst/>
            </a:endParaRPr>
          </a:p>
        </p:txBody>
      </p:sp>
    </p:spTree>
    <p:extLst>
      <p:ext uri="{BB962C8B-B14F-4D97-AF65-F5344CB8AC3E}">
        <p14:creationId xmlns:p14="http://schemas.microsoft.com/office/powerpoint/2010/main" val="40286416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061884" y="1175040"/>
            <a:ext cx="7629614" cy="4829760"/>
          </a:xfrm>
        </p:spPr>
        <p:txBody>
          <a:bodyPr/>
          <a:lstStyle/>
          <a:p>
            <a:pPr>
              <a:lnSpc>
                <a:spcPct val="90000"/>
              </a:lnSpc>
              <a:buClrTx/>
              <a:buSzPct val="100000"/>
              <a:buFont typeface="Wingdings" pitchFamily="2" charset="2"/>
              <a:buChar char="§"/>
              <a:defRPr/>
            </a:pPr>
            <a:r>
              <a:rPr lang="en-US" altLang="en-US" sz="3200" b="1" dirty="0"/>
              <a:t>Limited protection by REDUCING the force of small falling objects striking or penetrating the TOP of the shell</a:t>
            </a:r>
          </a:p>
          <a:p>
            <a:pPr>
              <a:lnSpc>
                <a:spcPct val="90000"/>
              </a:lnSpc>
              <a:buClrTx/>
              <a:buSzPct val="100000"/>
              <a:buFont typeface="Wingdings" pitchFamily="2" charset="2"/>
              <a:buChar char="§"/>
              <a:defRPr/>
            </a:pPr>
            <a:r>
              <a:rPr lang="en-US" altLang="en-US" sz="3200" b="1" dirty="0"/>
              <a:t>Does not provide front, side or rear impact or penetration protection</a:t>
            </a:r>
          </a:p>
          <a:p>
            <a:pPr>
              <a:lnSpc>
                <a:spcPct val="90000"/>
              </a:lnSpc>
              <a:buClrTx/>
              <a:buSzPct val="100000"/>
              <a:buFont typeface="Wingdings" pitchFamily="2" charset="2"/>
              <a:buChar char="§"/>
              <a:defRPr/>
            </a:pPr>
            <a:r>
              <a:rPr lang="en-US" altLang="en-US" sz="3200" b="1" dirty="0"/>
              <a:t>Inspect daily for signs of dents, cracks, penetrations, and any damage due to impact, rough treatment or wear</a:t>
            </a:r>
          </a:p>
          <a:p>
            <a:pPr>
              <a:lnSpc>
                <a:spcPct val="90000"/>
              </a:lnSpc>
              <a:buClrTx/>
              <a:buSzPct val="100000"/>
              <a:buFont typeface="Wingdings" pitchFamily="2" charset="2"/>
              <a:buChar char="§"/>
              <a:defRPr/>
            </a:pPr>
            <a:r>
              <a:rPr lang="en-US" altLang="en-US" sz="3200" b="1" dirty="0"/>
              <a:t>If fails inspection, remove from service</a:t>
            </a:r>
            <a:endParaRPr lang="en-US" alt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Head Protection</a:t>
            </a:r>
            <a:endParaRPr lang="en-US" sz="2000" dirty="0">
              <a:effectLst/>
            </a:endParaRPr>
          </a:p>
        </p:txBody>
      </p:sp>
    </p:spTree>
    <p:extLst>
      <p:ext uri="{BB962C8B-B14F-4D97-AF65-F5344CB8AC3E}">
        <p14:creationId xmlns:p14="http://schemas.microsoft.com/office/powerpoint/2010/main" val="25918149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993058" y="1175040"/>
            <a:ext cx="7698440" cy="4829760"/>
          </a:xfrm>
        </p:spPr>
        <p:txBody>
          <a:bodyPr/>
          <a:lstStyle/>
          <a:p>
            <a:pPr>
              <a:lnSpc>
                <a:spcPct val="90000"/>
              </a:lnSpc>
              <a:buClrTx/>
              <a:buSzPct val="100000"/>
              <a:buFont typeface="Wingdings" pitchFamily="2" charset="2"/>
              <a:buChar char="§"/>
              <a:defRPr/>
            </a:pPr>
            <a:r>
              <a:rPr lang="en-US" sz="3600" b="1" dirty="0"/>
              <a:t>Electrical Shocks</a:t>
            </a:r>
          </a:p>
          <a:p>
            <a:pPr marL="742950" lvl="2" indent="-342900">
              <a:lnSpc>
                <a:spcPct val="90000"/>
              </a:lnSpc>
              <a:buClrTx/>
              <a:buSzPct val="100000"/>
              <a:buFont typeface="Wingdings" pitchFamily="2" charset="2"/>
              <a:buChar char="§"/>
              <a:defRPr/>
            </a:pPr>
            <a:r>
              <a:rPr lang="en-US" sz="3200" b="1" dirty="0"/>
              <a:t>Accidents result in shocks and burns</a:t>
            </a:r>
          </a:p>
          <a:p>
            <a:pPr marL="342900" lvl="2" indent="-342900">
              <a:lnSpc>
                <a:spcPct val="90000"/>
              </a:lnSpc>
              <a:buClrTx/>
              <a:buSzPct val="100000"/>
              <a:buFont typeface="Wingdings" pitchFamily="2" charset="2"/>
              <a:buChar char="§"/>
              <a:defRPr/>
            </a:pPr>
            <a:r>
              <a:rPr lang="en-US" sz="3200" b="1" dirty="0"/>
              <a:t>Head Impact</a:t>
            </a:r>
          </a:p>
          <a:p>
            <a:pPr marL="742950" lvl="2" indent="-342900">
              <a:lnSpc>
                <a:spcPct val="90000"/>
              </a:lnSpc>
              <a:buClrTx/>
              <a:buSzPct val="100000"/>
              <a:buFont typeface="Wingdings" pitchFamily="2" charset="2"/>
              <a:buChar char="§"/>
              <a:defRPr/>
            </a:pPr>
            <a:r>
              <a:rPr lang="en-US" sz="3200" b="1" dirty="0"/>
              <a:t>Falling or flying objects cause  sprains, fractures, and concussions</a:t>
            </a:r>
          </a:p>
          <a:p>
            <a:pPr>
              <a:lnSpc>
                <a:spcPct val="90000"/>
              </a:lnSpc>
              <a:buClrTx/>
              <a:buSzPct val="100000"/>
              <a:buFont typeface="Wingdings" pitchFamily="2" charset="2"/>
              <a:buChar char="§"/>
              <a:defRPr/>
            </a:pPr>
            <a:r>
              <a:rPr lang="en-US" sz="3600" b="1" dirty="0"/>
              <a:t>Splashes, Spills &amp; Drips</a:t>
            </a:r>
          </a:p>
          <a:p>
            <a:pPr marL="742950" lvl="2" indent="-342900">
              <a:lnSpc>
                <a:spcPct val="90000"/>
              </a:lnSpc>
              <a:buClrTx/>
              <a:buSzPct val="100000"/>
              <a:buFont typeface="Wingdings" pitchFamily="2" charset="2"/>
              <a:buChar char="§"/>
              <a:defRPr/>
            </a:pPr>
            <a:r>
              <a:rPr lang="en-US" sz="3200" b="1" dirty="0"/>
              <a:t>Materials can irritate and burn eyes and skin</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Potential Hazards</a:t>
            </a:r>
            <a:endParaRPr lang="en-US" sz="2000" dirty="0">
              <a:effectLst/>
            </a:endParaRPr>
          </a:p>
        </p:txBody>
      </p:sp>
    </p:spTree>
    <p:extLst>
      <p:ext uri="{BB962C8B-B14F-4D97-AF65-F5344CB8AC3E}">
        <p14:creationId xmlns:p14="http://schemas.microsoft.com/office/powerpoint/2010/main" val="163066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914400" y="1175040"/>
            <a:ext cx="7777098" cy="4829760"/>
          </a:xfrm>
        </p:spPr>
        <p:txBody>
          <a:bodyPr/>
          <a:lstStyle/>
          <a:p>
            <a:pPr>
              <a:lnSpc>
                <a:spcPct val="90000"/>
              </a:lnSpc>
              <a:buClrTx/>
              <a:buSzPct val="100000"/>
              <a:buFont typeface="Wingdings" pitchFamily="2" charset="2"/>
              <a:buChar char="§"/>
              <a:defRPr/>
            </a:pPr>
            <a:r>
              <a:rPr lang="en-US" altLang="en-US" sz="3600" b="1" dirty="0"/>
              <a:t>Required when Agencies are in areas where there is danger of foot injuries due to falling and rolling objects, slip hazards or objects piercing the sole, and where employees are exposed to electrical hazards</a:t>
            </a:r>
          </a:p>
          <a:p>
            <a:pPr>
              <a:lnSpc>
                <a:spcPct val="90000"/>
              </a:lnSpc>
              <a:buClrTx/>
              <a:buSzPct val="100000"/>
              <a:buFont typeface="Wingdings" pitchFamily="2" charset="2"/>
              <a:buChar char="§"/>
              <a:defRPr/>
            </a:pPr>
            <a:r>
              <a:rPr lang="en-US" altLang="en-US" sz="3600" b="1" dirty="0"/>
              <a:t>Must comply with ASTM F2413-05 </a:t>
            </a:r>
            <a:endParaRPr lang="en-US" alt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Foot Protection</a:t>
            </a:r>
            <a:endParaRPr lang="en-US" sz="2000" dirty="0">
              <a:effectLst/>
            </a:endParaRPr>
          </a:p>
        </p:txBody>
      </p:sp>
    </p:spTree>
    <p:extLst>
      <p:ext uri="{BB962C8B-B14F-4D97-AF65-F5344CB8AC3E}">
        <p14:creationId xmlns:p14="http://schemas.microsoft.com/office/powerpoint/2010/main" val="30136579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012723" y="1175040"/>
            <a:ext cx="7678775" cy="4829760"/>
          </a:xfrm>
        </p:spPr>
        <p:txBody>
          <a:bodyPr/>
          <a:lstStyle/>
          <a:p>
            <a:pPr>
              <a:lnSpc>
                <a:spcPct val="90000"/>
              </a:lnSpc>
              <a:buClrTx/>
              <a:buSzPct val="100000"/>
              <a:buFont typeface="Wingdings" pitchFamily="2" charset="2"/>
              <a:buChar char="§"/>
              <a:defRPr/>
            </a:pPr>
            <a:r>
              <a:rPr lang="en-US" sz="4000" b="1" dirty="0"/>
              <a:t>Impact injuries</a:t>
            </a:r>
          </a:p>
          <a:p>
            <a:pPr>
              <a:lnSpc>
                <a:spcPct val="90000"/>
              </a:lnSpc>
              <a:buClrTx/>
              <a:buSzPct val="100000"/>
              <a:buFont typeface="Wingdings" pitchFamily="2" charset="2"/>
              <a:buChar char="§"/>
              <a:defRPr/>
            </a:pPr>
            <a:r>
              <a:rPr lang="en-US" sz="4000" b="1" dirty="0"/>
              <a:t>Spills and splashes</a:t>
            </a:r>
          </a:p>
          <a:p>
            <a:pPr>
              <a:lnSpc>
                <a:spcPct val="90000"/>
              </a:lnSpc>
              <a:buClrTx/>
              <a:buSzPct val="100000"/>
              <a:buFont typeface="Wingdings" pitchFamily="2" charset="2"/>
              <a:buChar char="§"/>
              <a:defRPr/>
            </a:pPr>
            <a:r>
              <a:rPr lang="en-US" sz="4000" b="1" dirty="0"/>
              <a:t>Compression injuries</a:t>
            </a:r>
          </a:p>
          <a:p>
            <a:pPr>
              <a:lnSpc>
                <a:spcPct val="90000"/>
              </a:lnSpc>
              <a:buClrTx/>
              <a:buSzPct val="100000"/>
              <a:buFont typeface="Wingdings" pitchFamily="2" charset="2"/>
              <a:buChar char="§"/>
              <a:defRPr/>
            </a:pPr>
            <a:r>
              <a:rPr lang="en-US" sz="4000" b="1" dirty="0"/>
              <a:t>Electrical shocks</a:t>
            </a:r>
          </a:p>
          <a:p>
            <a:pPr>
              <a:lnSpc>
                <a:spcPct val="90000"/>
              </a:lnSpc>
              <a:buClrTx/>
              <a:buSzPct val="100000"/>
              <a:buFont typeface="Wingdings" pitchFamily="2" charset="2"/>
              <a:buChar char="§"/>
              <a:defRPr/>
            </a:pPr>
            <a:r>
              <a:rPr lang="en-US" sz="4000" b="1" dirty="0"/>
              <a:t>Slipping</a:t>
            </a:r>
          </a:p>
          <a:p>
            <a:pPr>
              <a:lnSpc>
                <a:spcPct val="90000"/>
              </a:lnSpc>
              <a:buClrTx/>
              <a:buSzPct val="100000"/>
              <a:buFont typeface="Wingdings" pitchFamily="2" charset="2"/>
              <a:buChar char="§"/>
              <a:defRPr/>
            </a:pPr>
            <a:r>
              <a:rPr lang="en-US" sz="4000" b="1" dirty="0"/>
              <a:t>Heat/Cold</a:t>
            </a:r>
            <a:endParaRPr 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Potential Hazards</a:t>
            </a:r>
            <a:endParaRPr lang="en-US" sz="2000" dirty="0">
              <a:effectLst/>
            </a:endParaRPr>
          </a:p>
        </p:txBody>
      </p:sp>
    </p:spTree>
    <p:extLst>
      <p:ext uri="{BB962C8B-B14F-4D97-AF65-F5344CB8AC3E}">
        <p14:creationId xmlns:p14="http://schemas.microsoft.com/office/powerpoint/2010/main" val="3756289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973394" y="1175040"/>
            <a:ext cx="7718104" cy="4829760"/>
          </a:xfrm>
        </p:spPr>
        <p:txBody>
          <a:bodyPr/>
          <a:lstStyle/>
          <a:p>
            <a:pPr>
              <a:lnSpc>
                <a:spcPct val="90000"/>
              </a:lnSpc>
              <a:buClrTx/>
              <a:buSzPct val="100000"/>
              <a:buFont typeface="Wingdings" pitchFamily="2" charset="2"/>
              <a:buChar char="§"/>
              <a:defRPr/>
            </a:pPr>
            <a:r>
              <a:rPr lang="en-US" altLang="en-US" sz="3600" b="1" dirty="0"/>
              <a:t>Impact and compression protection for toes</a:t>
            </a:r>
          </a:p>
          <a:p>
            <a:pPr>
              <a:lnSpc>
                <a:spcPct val="90000"/>
              </a:lnSpc>
              <a:buClrTx/>
              <a:buSzPct val="100000"/>
              <a:buFont typeface="Wingdings" pitchFamily="2" charset="2"/>
              <a:buChar char="§"/>
              <a:defRPr/>
            </a:pPr>
            <a:r>
              <a:rPr lang="en-US" altLang="en-US" sz="3600" b="1" dirty="0"/>
              <a:t>Metatarsal protection </a:t>
            </a:r>
          </a:p>
          <a:p>
            <a:pPr>
              <a:lnSpc>
                <a:spcPct val="90000"/>
              </a:lnSpc>
              <a:buClrTx/>
              <a:buSzPct val="100000"/>
              <a:buFont typeface="Wingdings" pitchFamily="2" charset="2"/>
              <a:buChar char="§"/>
              <a:defRPr/>
            </a:pPr>
            <a:r>
              <a:rPr lang="en-US" altLang="en-US" sz="3600" b="1" dirty="0"/>
              <a:t>Electrical hazard protection (600 volts or less under dry conditions)</a:t>
            </a:r>
          </a:p>
          <a:p>
            <a:pPr>
              <a:lnSpc>
                <a:spcPct val="90000"/>
              </a:lnSpc>
              <a:buClrTx/>
              <a:buSzPct val="100000"/>
              <a:buFont typeface="Wingdings" pitchFamily="2" charset="2"/>
              <a:buChar char="§"/>
              <a:defRPr/>
            </a:pPr>
            <a:r>
              <a:rPr lang="en-US" altLang="en-US" sz="3600" b="1" dirty="0"/>
              <a:t>Conductive protection (minimize static electricity)</a:t>
            </a:r>
          </a:p>
          <a:p>
            <a:pPr>
              <a:lnSpc>
                <a:spcPct val="90000"/>
              </a:lnSpc>
              <a:buClrTx/>
              <a:buSzPct val="100000"/>
              <a:buFont typeface="Wingdings" pitchFamily="2" charset="2"/>
              <a:buChar char="§"/>
              <a:defRPr/>
            </a:pPr>
            <a:r>
              <a:rPr lang="en-US" altLang="en-US" sz="3600" b="1" dirty="0"/>
              <a:t>Protection against punctures and penetration</a:t>
            </a:r>
            <a:endParaRPr lang="en-US" alt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Foot Protection</a:t>
            </a:r>
            <a:endParaRPr lang="en-US" sz="2000" dirty="0">
              <a:effectLst/>
            </a:endParaRPr>
          </a:p>
        </p:txBody>
      </p:sp>
    </p:spTree>
    <p:extLst>
      <p:ext uri="{BB962C8B-B14F-4D97-AF65-F5344CB8AC3E}">
        <p14:creationId xmlns:p14="http://schemas.microsoft.com/office/powerpoint/2010/main" val="31591330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963561" y="1175040"/>
            <a:ext cx="7727937" cy="4829760"/>
          </a:xfrm>
        </p:spPr>
        <p:txBody>
          <a:bodyPr/>
          <a:lstStyle/>
          <a:p>
            <a:pPr>
              <a:lnSpc>
                <a:spcPct val="90000"/>
              </a:lnSpc>
              <a:buClrTx/>
              <a:buSzPct val="100000"/>
              <a:buFont typeface="Wingdings" pitchFamily="2" charset="2"/>
              <a:buChar char="§"/>
              <a:defRPr/>
            </a:pPr>
            <a:r>
              <a:rPr lang="en-US" altLang="en-US" sz="3600" b="1" dirty="0"/>
              <a:t>Slip resistant soles</a:t>
            </a:r>
          </a:p>
          <a:p>
            <a:pPr>
              <a:lnSpc>
                <a:spcPct val="90000"/>
              </a:lnSpc>
              <a:buClrTx/>
              <a:buSzPct val="100000"/>
              <a:buFont typeface="Wingdings" pitchFamily="2" charset="2"/>
              <a:buChar char="§"/>
              <a:defRPr/>
            </a:pPr>
            <a:r>
              <a:rPr lang="en-US" altLang="en-US" sz="3600" b="1" dirty="0"/>
              <a:t>Compatible with environment</a:t>
            </a:r>
          </a:p>
          <a:p>
            <a:pPr>
              <a:lnSpc>
                <a:spcPct val="90000"/>
              </a:lnSpc>
              <a:buClrTx/>
              <a:buSzPct val="100000"/>
              <a:buFont typeface="Wingdings" pitchFamily="2" charset="2"/>
              <a:buChar char="§"/>
              <a:defRPr/>
            </a:pPr>
            <a:r>
              <a:rPr lang="en-US" altLang="en-US" sz="3600" b="1" dirty="0"/>
              <a:t>Assure proper fit</a:t>
            </a:r>
          </a:p>
          <a:p>
            <a:pPr>
              <a:lnSpc>
                <a:spcPct val="90000"/>
              </a:lnSpc>
              <a:buClrTx/>
              <a:buSzPct val="100000"/>
              <a:buFont typeface="Wingdings" pitchFamily="2" charset="2"/>
              <a:buChar char="§"/>
              <a:defRPr/>
            </a:pPr>
            <a:r>
              <a:rPr lang="en-US" altLang="en-US" sz="3600" b="1" dirty="0"/>
              <a:t>Inspect for cuts, tears, cracks, worn soles and other damage</a:t>
            </a:r>
          </a:p>
          <a:p>
            <a:pPr>
              <a:lnSpc>
                <a:spcPct val="90000"/>
              </a:lnSpc>
              <a:buClrTx/>
              <a:buSzPct val="100000"/>
              <a:buFont typeface="Wingdings" pitchFamily="2" charset="2"/>
              <a:buChar char="§"/>
              <a:defRPr/>
            </a:pPr>
            <a:r>
              <a:rPr lang="en-US" altLang="en-US" sz="3600" b="1" dirty="0"/>
              <a:t>Care for footwear according to manufacturer’s recommendations</a:t>
            </a:r>
            <a:endParaRPr lang="en-US" alt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Foot Protection</a:t>
            </a:r>
            <a:endParaRPr lang="en-US" sz="2000" dirty="0">
              <a:effectLst/>
            </a:endParaRPr>
          </a:p>
        </p:txBody>
      </p:sp>
    </p:spTree>
    <p:extLst>
      <p:ext uri="{BB962C8B-B14F-4D97-AF65-F5344CB8AC3E}">
        <p14:creationId xmlns:p14="http://schemas.microsoft.com/office/powerpoint/2010/main" val="825466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865239" y="1175040"/>
            <a:ext cx="7826259" cy="4829760"/>
          </a:xfrm>
        </p:spPr>
        <p:txBody>
          <a:bodyPr/>
          <a:lstStyle/>
          <a:p>
            <a:pPr>
              <a:lnSpc>
                <a:spcPct val="90000"/>
              </a:lnSpc>
              <a:buClrTx/>
              <a:buSzPct val="100000"/>
              <a:buFont typeface="Wingdings" pitchFamily="2" charset="2"/>
              <a:buChar char="§"/>
              <a:defRPr/>
            </a:pPr>
            <a:r>
              <a:rPr lang="en-US" altLang="en-US" sz="3600" b="1" dirty="0"/>
              <a:t>Required when employees are in areas where there may be exposure to substantial electrical voltage</a:t>
            </a:r>
          </a:p>
          <a:p>
            <a:pPr>
              <a:lnSpc>
                <a:spcPct val="90000"/>
              </a:lnSpc>
              <a:buClrTx/>
              <a:buSzPct val="100000"/>
              <a:buFont typeface="Wingdings" pitchFamily="2" charset="2"/>
              <a:buChar char="§"/>
              <a:defRPr/>
            </a:pPr>
            <a:r>
              <a:rPr lang="en-US" altLang="en-US" sz="3600" b="1" dirty="0"/>
              <a:t>Rubber is considered best material</a:t>
            </a:r>
          </a:p>
          <a:p>
            <a:pPr>
              <a:lnSpc>
                <a:spcPct val="90000"/>
              </a:lnSpc>
              <a:buClrTx/>
              <a:buSzPct val="100000"/>
              <a:buFont typeface="Wingdings" pitchFamily="2" charset="2"/>
              <a:buChar char="§"/>
              <a:defRPr/>
            </a:pPr>
            <a:r>
              <a:rPr lang="en-US" altLang="en-US" sz="3600" b="1" dirty="0"/>
              <a:t>Must comply with ANSI requirements for rubber insulating gloves, matting, blankets, hoods, line hose and sleeves</a:t>
            </a:r>
          </a:p>
          <a:p>
            <a:pPr>
              <a:lnSpc>
                <a:spcPct val="90000"/>
              </a:lnSpc>
              <a:buClrTx/>
              <a:buSzPct val="100000"/>
              <a:buFont typeface="Wingdings" pitchFamily="2" charset="2"/>
              <a:buChar char="§"/>
              <a:defRPr/>
            </a:pPr>
            <a:r>
              <a:rPr lang="en-US" altLang="en-US" sz="3600" b="1" dirty="0"/>
              <a:t>Arc Flash PPE</a:t>
            </a:r>
            <a:endParaRPr lang="en-US" alt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Electrical Protective Devices</a:t>
            </a:r>
            <a:endParaRPr lang="en-US" sz="2000" dirty="0">
              <a:effectLst/>
            </a:endParaRPr>
          </a:p>
        </p:txBody>
      </p:sp>
    </p:spTree>
    <p:extLst>
      <p:ext uri="{BB962C8B-B14F-4D97-AF65-F5344CB8AC3E}">
        <p14:creationId xmlns:p14="http://schemas.microsoft.com/office/powerpoint/2010/main" val="2310131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953729" y="1175040"/>
            <a:ext cx="7737769" cy="4829760"/>
          </a:xfrm>
        </p:spPr>
        <p:txBody>
          <a:bodyPr/>
          <a:lstStyle/>
          <a:p>
            <a:pPr>
              <a:lnSpc>
                <a:spcPct val="90000"/>
              </a:lnSpc>
              <a:buClrTx/>
              <a:buSzPct val="100000"/>
              <a:buFont typeface="Wingdings" pitchFamily="2" charset="2"/>
              <a:buChar char="§"/>
              <a:defRPr/>
            </a:pPr>
            <a:r>
              <a:rPr lang="en-US" altLang="en-US" sz="3600" b="1" dirty="0"/>
              <a:t>Required when employees are in areas where their hands and body are exposed to skin absorption of harmful substances, severe cuts or lacerations, chemical or thermal burns, etc.</a:t>
            </a:r>
          </a:p>
          <a:p>
            <a:pPr>
              <a:lnSpc>
                <a:spcPct val="90000"/>
              </a:lnSpc>
              <a:buClrTx/>
              <a:buSzPct val="100000"/>
              <a:buFont typeface="Wingdings" pitchFamily="2" charset="2"/>
              <a:buChar char="§"/>
              <a:defRPr/>
            </a:pPr>
            <a:r>
              <a:rPr lang="en-US" altLang="en-US" sz="3600" b="1" dirty="0"/>
              <a:t>Protection must be compatible with hazard</a:t>
            </a:r>
            <a:endParaRPr lang="en-US" alt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Hand &amp; Skin Protection</a:t>
            </a:r>
            <a:endParaRPr lang="en-US" sz="2000" dirty="0">
              <a:effectLst/>
            </a:endParaRPr>
          </a:p>
        </p:txBody>
      </p:sp>
    </p:spTree>
    <p:extLst>
      <p:ext uri="{BB962C8B-B14F-4D97-AF65-F5344CB8AC3E}">
        <p14:creationId xmlns:p14="http://schemas.microsoft.com/office/powerpoint/2010/main" val="19072832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884903" y="1175040"/>
            <a:ext cx="7806595" cy="4829760"/>
          </a:xfrm>
        </p:spPr>
        <p:txBody>
          <a:bodyPr/>
          <a:lstStyle/>
          <a:p>
            <a:pPr>
              <a:lnSpc>
                <a:spcPct val="90000"/>
              </a:lnSpc>
              <a:buClrTx/>
              <a:buSzPct val="100000"/>
              <a:buFont typeface="Wingdings" pitchFamily="2" charset="2"/>
              <a:buChar char="§"/>
              <a:defRPr/>
            </a:pPr>
            <a:r>
              <a:rPr lang="en-US" sz="3200" b="1" dirty="0"/>
              <a:t>Traumatic injuries</a:t>
            </a:r>
          </a:p>
          <a:p>
            <a:pPr marL="742950" lvl="2" indent="-342900">
              <a:lnSpc>
                <a:spcPct val="90000"/>
              </a:lnSpc>
              <a:buClrTx/>
              <a:buSzPct val="100000"/>
              <a:buFont typeface="Wingdings" pitchFamily="2" charset="2"/>
              <a:buChar char="§"/>
              <a:defRPr/>
            </a:pPr>
            <a:r>
              <a:rPr lang="en-US" sz="2800" b="1" dirty="0"/>
              <a:t>Cuts, punctures, sprains or crushing from equipment</a:t>
            </a:r>
            <a:endParaRPr lang="en-US" sz="3200" b="1" dirty="0"/>
          </a:p>
          <a:p>
            <a:pPr>
              <a:lnSpc>
                <a:spcPct val="90000"/>
              </a:lnSpc>
              <a:buClrTx/>
              <a:buSzPct val="100000"/>
              <a:buFont typeface="Wingdings" pitchFamily="2" charset="2"/>
              <a:buChar char="§"/>
              <a:defRPr/>
            </a:pPr>
            <a:r>
              <a:rPr lang="en-US" sz="3200" b="1" dirty="0"/>
              <a:t>Contact injuries</a:t>
            </a:r>
          </a:p>
          <a:p>
            <a:pPr marL="742950" lvl="2" indent="-342900">
              <a:lnSpc>
                <a:spcPct val="90000"/>
              </a:lnSpc>
              <a:buClrTx/>
              <a:buSzPct val="100000"/>
              <a:buFont typeface="Wingdings" pitchFamily="2" charset="2"/>
              <a:buChar char="§"/>
              <a:defRPr/>
            </a:pPr>
            <a:r>
              <a:rPr lang="en-US" sz="2800" b="1" dirty="0"/>
              <a:t>Contact with toxic chemicals, biological substances, electrical sources, extreme temperatures</a:t>
            </a:r>
          </a:p>
          <a:p>
            <a:pPr>
              <a:lnSpc>
                <a:spcPct val="90000"/>
              </a:lnSpc>
              <a:buClrTx/>
              <a:buSzPct val="100000"/>
              <a:buFont typeface="Wingdings" pitchFamily="2" charset="2"/>
              <a:buChar char="§"/>
              <a:defRPr/>
            </a:pPr>
            <a:r>
              <a:rPr lang="en-US" sz="3200" b="1" dirty="0"/>
              <a:t>Repetitive motion</a:t>
            </a:r>
          </a:p>
          <a:p>
            <a:pPr marL="742950" lvl="2" indent="-342900">
              <a:lnSpc>
                <a:spcPct val="90000"/>
              </a:lnSpc>
              <a:buClrTx/>
              <a:buSzPct val="100000"/>
              <a:buFont typeface="Wingdings" pitchFamily="2" charset="2"/>
              <a:buChar char="§"/>
              <a:defRPr/>
            </a:pPr>
            <a:r>
              <a:rPr lang="en-US" sz="2800" b="1" dirty="0"/>
              <a:t>Same hand movement over extended time periods</a:t>
            </a:r>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Potential Hazards</a:t>
            </a:r>
            <a:endParaRPr lang="en-US" sz="2000" dirty="0">
              <a:effectLst/>
            </a:endParaRPr>
          </a:p>
        </p:txBody>
      </p:sp>
    </p:spTree>
    <p:extLst>
      <p:ext uri="{BB962C8B-B14F-4D97-AF65-F5344CB8AC3E}">
        <p14:creationId xmlns:p14="http://schemas.microsoft.com/office/powerpoint/2010/main" val="143212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60206" y="1175040"/>
            <a:ext cx="7531292" cy="4829760"/>
          </a:xfrm>
        </p:spPr>
        <p:txBody>
          <a:bodyPr/>
          <a:lstStyle/>
          <a:p>
            <a:pPr>
              <a:lnSpc>
                <a:spcPct val="90000"/>
              </a:lnSpc>
              <a:buClrTx/>
              <a:buSzPct val="100000"/>
              <a:buFont typeface="Wingdings" pitchFamily="2" charset="2"/>
              <a:buChar char="§"/>
              <a:defRPr/>
            </a:pPr>
            <a:r>
              <a:rPr lang="en-US" altLang="en-US" sz="2800" b="1" dirty="0"/>
              <a:t>Personal Protective Equipment (PPE) must be provided when necessary by reason of hazards encountered that are capable of causing injury or impairment</a:t>
            </a:r>
          </a:p>
          <a:p>
            <a:pPr>
              <a:lnSpc>
                <a:spcPct val="90000"/>
              </a:lnSpc>
              <a:buClrTx/>
              <a:buSzPct val="100000"/>
              <a:buFont typeface="Wingdings" pitchFamily="2" charset="2"/>
              <a:buChar char="§"/>
              <a:defRPr/>
            </a:pPr>
            <a:r>
              <a:rPr lang="en-US" altLang="en-US" sz="2800" b="1" dirty="0"/>
              <a:t>PPE is not a substitute for engineering, work practice, and/or administrative controls</a:t>
            </a:r>
          </a:p>
          <a:p>
            <a:pPr>
              <a:lnSpc>
                <a:spcPct val="90000"/>
              </a:lnSpc>
              <a:buClrTx/>
              <a:buSzPct val="100000"/>
              <a:buFont typeface="Wingdings" pitchFamily="2" charset="2"/>
              <a:buChar char="§"/>
              <a:defRPr/>
            </a:pPr>
            <a:r>
              <a:rPr lang="en-US" altLang="en-US" sz="2800" b="1" dirty="0"/>
              <a:t>PPE creates barrier between hazard and route of entry</a:t>
            </a:r>
          </a:p>
          <a:p>
            <a:pPr>
              <a:lnSpc>
                <a:spcPct val="90000"/>
              </a:lnSpc>
              <a:buClrTx/>
              <a:buSzPct val="100000"/>
              <a:buFont typeface="Wingdings" pitchFamily="2" charset="2"/>
              <a:buChar char="§"/>
              <a:defRPr/>
            </a:pPr>
            <a:r>
              <a:rPr lang="en-US" altLang="en-US" sz="2800" b="1" dirty="0"/>
              <a:t>Use of PPE does not eliminate the hazard so if the equipment fails then exposure occurs</a:t>
            </a:r>
          </a:p>
          <a:p>
            <a:pPr>
              <a:lnSpc>
                <a:spcPct val="90000"/>
              </a:lnSpc>
              <a:buClrTx/>
              <a:buSzPct val="100000"/>
              <a:buFont typeface="Wingdings" pitchFamily="2" charset="2"/>
              <a:buChar char="§"/>
              <a:defRPr/>
            </a:pPr>
            <a:r>
              <a:rPr lang="en-US" altLang="en-US" sz="2800" b="1" dirty="0"/>
              <a:t>Must be worn to provide </a:t>
            </a:r>
            <a:r>
              <a:rPr lang="en-US" altLang="en-US" sz="2800" b="1" dirty="0" smtClean="0"/>
              <a:t>protection</a:t>
            </a:r>
            <a:endParaRPr lang="en-US" altLang="en-US" sz="28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Personal Protective Equipment (PPE)</a:t>
            </a:r>
            <a:endParaRPr lang="en-US" sz="2000" dirty="0">
              <a:effectLst/>
            </a:endParaRPr>
          </a:p>
        </p:txBody>
      </p:sp>
    </p:spTree>
    <p:extLst>
      <p:ext uri="{BB962C8B-B14F-4D97-AF65-F5344CB8AC3E}">
        <p14:creationId xmlns:p14="http://schemas.microsoft.com/office/powerpoint/2010/main" val="27917009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953729" y="1175040"/>
            <a:ext cx="7737769" cy="4829760"/>
          </a:xfrm>
        </p:spPr>
        <p:txBody>
          <a:bodyPr/>
          <a:lstStyle/>
          <a:p>
            <a:pPr>
              <a:lnSpc>
                <a:spcPct val="90000"/>
              </a:lnSpc>
              <a:buClrTx/>
              <a:buSzPct val="100000"/>
              <a:buFont typeface="Wingdings" pitchFamily="2" charset="2"/>
              <a:buChar char="§"/>
              <a:defRPr/>
            </a:pPr>
            <a:r>
              <a:rPr lang="en-US" altLang="en-US" sz="3200" b="1" dirty="0"/>
              <a:t>Choose compatible material as no one material is suited for all chemicals</a:t>
            </a:r>
          </a:p>
          <a:p>
            <a:pPr>
              <a:lnSpc>
                <a:spcPct val="90000"/>
              </a:lnSpc>
              <a:buClrTx/>
              <a:buSzPct val="100000"/>
              <a:buFont typeface="Wingdings" pitchFamily="2" charset="2"/>
              <a:buChar char="§"/>
              <a:defRPr/>
            </a:pPr>
            <a:r>
              <a:rPr lang="en-US" altLang="en-US" sz="3200" b="1" dirty="0"/>
              <a:t>May be well suited for one and dangerous for another</a:t>
            </a:r>
          </a:p>
          <a:p>
            <a:pPr>
              <a:lnSpc>
                <a:spcPct val="90000"/>
              </a:lnSpc>
              <a:buClrTx/>
              <a:buSzPct val="100000"/>
              <a:buFont typeface="Wingdings" pitchFamily="2" charset="2"/>
              <a:buChar char="§"/>
              <a:defRPr/>
            </a:pPr>
            <a:r>
              <a:rPr lang="en-US" altLang="en-US" sz="3200" b="1" dirty="0"/>
              <a:t>Manufacturer’s chemical resistance guide</a:t>
            </a:r>
          </a:p>
          <a:p>
            <a:pPr>
              <a:lnSpc>
                <a:spcPct val="90000"/>
              </a:lnSpc>
              <a:buClrTx/>
              <a:buSzPct val="100000"/>
              <a:buFont typeface="Wingdings" pitchFamily="2" charset="2"/>
              <a:buChar char="§"/>
              <a:defRPr/>
            </a:pPr>
            <a:r>
              <a:rPr lang="en-US" altLang="en-US" sz="3200" b="1" dirty="0"/>
              <a:t>Be careful with chemical combinations</a:t>
            </a:r>
          </a:p>
          <a:p>
            <a:pPr>
              <a:lnSpc>
                <a:spcPct val="90000"/>
              </a:lnSpc>
              <a:buClrTx/>
              <a:buSzPct val="100000"/>
              <a:buFont typeface="Wingdings" pitchFamily="2" charset="2"/>
              <a:buChar char="§"/>
              <a:defRPr/>
            </a:pPr>
            <a:r>
              <a:rPr lang="en-US" altLang="en-US" sz="3200" b="1" dirty="0"/>
              <a:t>Decontamination vs. Disposal</a:t>
            </a:r>
          </a:p>
          <a:p>
            <a:pPr>
              <a:lnSpc>
                <a:spcPct val="90000"/>
              </a:lnSpc>
              <a:buClrTx/>
              <a:buSzPct val="100000"/>
              <a:buFont typeface="Wingdings" pitchFamily="2" charset="2"/>
              <a:buChar char="§"/>
              <a:defRPr/>
            </a:pPr>
            <a:r>
              <a:rPr lang="en-US" altLang="en-US" sz="3200" b="1" dirty="0"/>
              <a:t>Personal Hygiene - wash up</a:t>
            </a:r>
            <a:endParaRPr lang="en-US" alt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Glove/Clothing Selection</a:t>
            </a:r>
            <a:endParaRPr lang="en-US" sz="2000" dirty="0">
              <a:effectLst/>
            </a:endParaRPr>
          </a:p>
        </p:txBody>
      </p:sp>
    </p:spTree>
    <p:extLst>
      <p:ext uri="{BB962C8B-B14F-4D97-AF65-F5344CB8AC3E}">
        <p14:creationId xmlns:p14="http://schemas.microsoft.com/office/powerpoint/2010/main" val="39107404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884903" y="1175040"/>
            <a:ext cx="7806595" cy="4829760"/>
          </a:xfrm>
        </p:spPr>
        <p:txBody>
          <a:bodyPr/>
          <a:lstStyle/>
          <a:p>
            <a:pPr>
              <a:lnSpc>
                <a:spcPct val="90000"/>
              </a:lnSpc>
              <a:buClrTx/>
              <a:buSzPct val="100000"/>
              <a:buFont typeface="Wingdings" pitchFamily="2" charset="2"/>
              <a:buChar char="§"/>
              <a:defRPr/>
            </a:pPr>
            <a:r>
              <a:rPr lang="en-US" altLang="en-US" sz="3600" b="1" dirty="0"/>
              <a:t>Thickness - consider required sensitivity and flexibility required to do job - thinner material will sacrifice chemical resistance</a:t>
            </a:r>
          </a:p>
          <a:p>
            <a:pPr>
              <a:lnSpc>
                <a:spcPct val="90000"/>
              </a:lnSpc>
              <a:buClrTx/>
              <a:buSzPct val="100000"/>
              <a:buFont typeface="Wingdings" pitchFamily="2" charset="2"/>
              <a:buChar char="§"/>
              <a:defRPr/>
            </a:pPr>
            <a:r>
              <a:rPr lang="en-US" altLang="en-US" sz="3600" b="1" dirty="0"/>
              <a:t>Length</a:t>
            </a:r>
          </a:p>
          <a:p>
            <a:pPr>
              <a:lnSpc>
                <a:spcPct val="90000"/>
              </a:lnSpc>
              <a:buClrTx/>
              <a:buSzPct val="100000"/>
              <a:buFont typeface="Wingdings" pitchFamily="2" charset="2"/>
              <a:buChar char="§"/>
              <a:defRPr/>
            </a:pPr>
            <a:r>
              <a:rPr lang="en-US" altLang="en-US" sz="3600" b="1" dirty="0"/>
              <a:t>Finishes and Linings</a:t>
            </a:r>
            <a:endParaRPr lang="en-US" alt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Gloves Selection</a:t>
            </a:r>
            <a:endParaRPr lang="en-US" sz="2000" dirty="0">
              <a:effectLst/>
            </a:endParaRPr>
          </a:p>
        </p:txBody>
      </p:sp>
    </p:spTree>
    <p:extLst>
      <p:ext uri="{BB962C8B-B14F-4D97-AF65-F5344CB8AC3E}">
        <p14:creationId xmlns:p14="http://schemas.microsoft.com/office/powerpoint/2010/main" val="17053598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825910" y="1175040"/>
            <a:ext cx="7865588" cy="4829760"/>
          </a:xfrm>
        </p:spPr>
        <p:txBody>
          <a:bodyPr/>
          <a:lstStyle/>
          <a:p>
            <a:pPr>
              <a:lnSpc>
                <a:spcPct val="90000"/>
              </a:lnSpc>
              <a:buClrTx/>
              <a:buSzPct val="100000"/>
              <a:buFont typeface="Wingdings" pitchFamily="2" charset="2"/>
              <a:buChar char="§"/>
              <a:defRPr/>
            </a:pPr>
            <a:r>
              <a:rPr lang="en-US" altLang="en-US" sz="2800" b="1" dirty="0"/>
              <a:t>Required when employees are in areas where there is exposure to excessive noise levels (8 hour TWA &gt; 85 dbA) (TWA – Time Weighted Average; dbA – Decibel A-weighting)</a:t>
            </a:r>
          </a:p>
          <a:p>
            <a:pPr>
              <a:lnSpc>
                <a:spcPct val="90000"/>
              </a:lnSpc>
              <a:buClrTx/>
              <a:buSzPct val="100000"/>
              <a:buFont typeface="Wingdings" pitchFamily="2" charset="2"/>
              <a:buChar char="§"/>
              <a:defRPr/>
            </a:pPr>
            <a:r>
              <a:rPr lang="en-US" altLang="en-US" sz="2800" b="1" dirty="0"/>
              <a:t>Recommended for use in high noise areas such as MER’s (Modulation Error Ratio) and for use with high noise operations</a:t>
            </a:r>
          </a:p>
          <a:p>
            <a:pPr>
              <a:lnSpc>
                <a:spcPct val="90000"/>
              </a:lnSpc>
              <a:buClrTx/>
              <a:buSzPct val="100000"/>
              <a:buFont typeface="Wingdings" pitchFamily="2" charset="2"/>
              <a:buChar char="§"/>
              <a:defRPr/>
            </a:pPr>
            <a:r>
              <a:rPr lang="en-US" altLang="en-US" sz="2800" b="1" dirty="0"/>
              <a:t>Must have appropriate NRR (Noise Reduction Rating) (muffs do not always provide more protection)</a:t>
            </a:r>
            <a:endParaRPr lang="en-US" altLang="en-US" sz="28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Hearing Protection</a:t>
            </a:r>
            <a:endParaRPr lang="en-US" sz="2000" dirty="0">
              <a:effectLst/>
            </a:endParaRPr>
          </a:p>
        </p:txBody>
      </p:sp>
    </p:spTree>
    <p:extLst>
      <p:ext uri="{BB962C8B-B14F-4D97-AF65-F5344CB8AC3E}">
        <p14:creationId xmlns:p14="http://schemas.microsoft.com/office/powerpoint/2010/main" val="5669012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816077" y="1175040"/>
            <a:ext cx="7875421" cy="4829760"/>
          </a:xfrm>
        </p:spPr>
        <p:txBody>
          <a:bodyPr/>
          <a:lstStyle/>
          <a:p>
            <a:pPr marL="0" indent="0">
              <a:lnSpc>
                <a:spcPct val="90000"/>
              </a:lnSpc>
              <a:spcBef>
                <a:spcPct val="0"/>
              </a:spcBef>
              <a:buClr>
                <a:schemeClr val="tx1"/>
              </a:buClr>
              <a:buNone/>
              <a:defRPr/>
            </a:pPr>
            <a:r>
              <a:rPr lang="en-US" sz="3200" b="1" dirty="0"/>
              <a:t>Damage to the delicate structures in your ear can cause one of two types of hearing loss:</a:t>
            </a:r>
          </a:p>
          <a:p>
            <a:pPr>
              <a:lnSpc>
                <a:spcPct val="90000"/>
              </a:lnSpc>
              <a:buClrTx/>
              <a:buSzPct val="100000"/>
              <a:buFont typeface="Wingdings" pitchFamily="2" charset="2"/>
              <a:buChar char="§"/>
              <a:defRPr/>
            </a:pPr>
            <a:r>
              <a:rPr lang="en-US" sz="3200" b="1" dirty="0"/>
              <a:t>Conductive - blocks transmission of sound to inner ear - medical/surgical treatment available for most</a:t>
            </a:r>
          </a:p>
          <a:p>
            <a:pPr>
              <a:lnSpc>
                <a:spcPct val="90000"/>
              </a:lnSpc>
              <a:buClrTx/>
              <a:buSzPct val="100000"/>
              <a:buFont typeface="Wingdings" pitchFamily="2" charset="2"/>
              <a:buChar char="§"/>
              <a:defRPr/>
            </a:pPr>
            <a:r>
              <a:rPr lang="en-US" sz="3200" b="1" dirty="0"/>
              <a:t>Sensorineural - involves organ of Corti and auditory nerve - almost always </a:t>
            </a:r>
            <a:r>
              <a:rPr lang="en-US" sz="3200" b="1" dirty="0" smtClean="0"/>
              <a:t>irreversible</a:t>
            </a:r>
          </a:p>
          <a:p>
            <a:pPr marL="0" indent="0">
              <a:lnSpc>
                <a:spcPct val="90000"/>
              </a:lnSpc>
              <a:buClrTx/>
              <a:buSzPct val="100000"/>
              <a:buNone/>
              <a:defRPr/>
            </a:pPr>
            <a:endParaRPr lang="en-US" sz="1100" b="1" dirty="0"/>
          </a:p>
          <a:p>
            <a:pPr marL="0" indent="0">
              <a:lnSpc>
                <a:spcPct val="90000"/>
              </a:lnSpc>
              <a:spcBef>
                <a:spcPct val="0"/>
              </a:spcBef>
              <a:buClr>
                <a:schemeClr val="tx1"/>
              </a:buClr>
              <a:buNone/>
              <a:defRPr/>
            </a:pPr>
            <a:r>
              <a:rPr lang="en-US" sz="3200" b="1" dirty="0"/>
              <a:t>Most hearing loss in the workplace is sensorineural</a:t>
            </a:r>
            <a:endParaRPr 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Hearing Protection</a:t>
            </a:r>
            <a:endParaRPr lang="en-US" sz="2000" dirty="0">
              <a:effectLst/>
            </a:endParaRPr>
          </a:p>
        </p:txBody>
      </p:sp>
    </p:spTree>
    <p:extLst>
      <p:ext uri="{BB962C8B-B14F-4D97-AF65-F5344CB8AC3E}">
        <p14:creationId xmlns:p14="http://schemas.microsoft.com/office/powerpoint/2010/main" val="1004332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835742" y="1175040"/>
            <a:ext cx="7855756" cy="4829760"/>
          </a:xfrm>
        </p:spPr>
        <p:txBody>
          <a:bodyPr/>
          <a:lstStyle/>
          <a:p>
            <a:pPr>
              <a:lnSpc>
                <a:spcPct val="90000"/>
              </a:lnSpc>
              <a:buClrTx/>
              <a:buSzPct val="100000"/>
              <a:buFont typeface="Wingdings" pitchFamily="2" charset="2"/>
              <a:buChar char="§"/>
              <a:defRPr/>
            </a:pPr>
            <a:r>
              <a:rPr lang="en-US" altLang="en-US" sz="3600" b="1" dirty="0"/>
              <a:t>Required when risk of falling at heights of 6 feet or greater when area not guarded or protected by other fall protection measures</a:t>
            </a:r>
          </a:p>
          <a:p>
            <a:pPr>
              <a:lnSpc>
                <a:spcPct val="90000"/>
              </a:lnSpc>
              <a:buClrTx/>
              <a:buSzPct val="100000"/>
              <a:buFont typeface="Wingdings" pitchFamily="2" charset="2"/>
              <a:buChar char="§"/>
              <a:defRPr/>
            </a:pPr>
            <a:r>
              <a:rPr lang="en-US" altLang="en-US" sz="3600" b="1" dirty="0"/>
              <a:t>Work at any height in aerial lifts, powered platforms and similar equipment</a:t>
            </a:r>
          </a:p>
          <a:p>
            <a:pPr>
              <a:lnSpc>
                <a:spcPct val="90000"/>
              </a:lnSpc>
              <a:buClrTx/>
              <a:buSzPct val="100000"/>
              <a:buFont typeface="Wingdings" pitchFamily="2" charset="2"/>
              <a:buChar char="§"/>
              <a:defRPr/>
            </a:pPr>
            <a:r>
              <a:rPr lang="en-US" altLang="en-US" sz="3600" b="1" dirty="0"/>
              <a:t>Body Harnesses vs. Belts</a:t>
            </a:r>
            <a:endParaRPr lang="en-US" alt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Fall Protection</a:t>
            </a:r>
            <a:endParaRPr lang="en-US" sz="2000" dirty="0">
              <a:effectLst/>
            </a:endParaRPr>
          </a:p>
        </p:txBody>
      </p:sp>
    </p:spTree>
    <p:extLst>
      <p:ext uri="{BB962C8B-B14F-4D97-AF65-F5344CB8AC3E}">
        <p14:creationId xmlns:p14="http://schemas.microsoft.com/office/powerpoint/2010/main" val="2593704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835742" y="1175040"/>
            <a:ext cx="7855756" cy="4829760"/>
          </a:xfrm>
        </p:spPr>
        <p:txBody>
          <a:bodyPr/>
          <a:lstStyle/>
          <a:p>
            <a:pPr>
              <a:lnSpc>
                <a:spcPct val="90000"/>
              </a:lnSpc>
              <a:buClrTx/>
              <a:buSzPct val="100000"/>
              <a:buFont typeface="Wingdings" pitchFamily="2" charset="2"/>
              <a:buChar char="§"/>
              <a:defRPr/>
            </a:pPr>
            <a:r>
              <a:rPr lang="en-US" altLang="en-US" sz="3600" b="1" dirty="0"/>
              <a:t>Always check PPE for damage before and after you use it</a:t>
            </a:r>
          </a:p>
          <a:p>
            <a:pPr>
              <a:lnSpc>
                <a:spcPct val="90000"/>
              </a:lnSpc>
              <a:buClrTx/>
              <a:buSzPct val="100000"/>
              <a:buFont typeface="Wingdings" pitchFamily="2" charset="2"/>
              <a:buChar char="§"/>
              <a:defRPr/>
            </a:pPr>
            <a:r>
              <a:rPr lang="en-US" altLang="en-US" sz="3600" b="1" dirty="0"/>
              <a:t>Clean PPE before storing</a:t>
            </a:r>
          </a:p>
          <a:p>
            <a:pPr>
              <a:lnSpc>
                <a:spcPct val="90000"/>
              </a:lnSpc>
              <a:buClrTx/>
              <a:buSzPct val="100000"/>
              <a:buFont typeface="Wingdings" pitchFamily="2" charset="2"/>
              <a:buChar char="§"/>
              <a:defRPr/>
            </a:pPr>
            <a:r>
              <a:rPr lang="en-US" altLang="en-US" sz="3600" b="1" dirty="0"/>
              <a:t>Dispose of and replace damaged PPE</a:t>
            </a:r>
          </a:p>
          <a:p>
            <a:pPr>
              <a:lnSpc>
                <a:spcPct val="90000"/>
              </a:lnSpc>
              <a:buClrTx/>
              <a:buSzPct val="100000"/>
              <a:buFont typeface="Wingdings" pitchFamily="2" charset="2"/>
              <a:buChar char="§"/>
              <a:defRPr/>
            </a:pPr>
            <a:r>
              <a:rPr lang="en-US" altLang="en-US" sz="3600" b="1" dirty="0"/>
              <a:t>Properly store PPE and avoid conditions that could damage it, such as heat, light, moisture, etc.</a:t>
            </a:r>
            <a:endParaRPr lang="en-US" alt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Care of PPE</a:t>
            </a:r>
            <a:endParaRPr lang="en-US" sz="2000" dirty="0">
              <a:effectLst/>
            </a:endParaRPr>
          </a:p>
        </p:txBody>
      </p:sp>
    </p:spTree>
    <p:extLst>
      <p:ext uri="{BB962C8B-B14F-4D97-AF65-F5344CB8AC3E}">
        <p14:creationId xmlns:p14="http://schemas.microsoft.com/office/powerpoint/2010/main" val="704135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835742" y="1175040"/>
            <a:ext cx="7855756" cy="4829760"/>
          </a:xfrm>
        </p:spPr>
        <p:txBody>
          <a:bodyPr/>
          <a:lstStyle/>
          <a:p>
            <a:pPr>
              <a:lnSpc>
                <a:spcPct val="90000"/>
              </a:lnSpc>
              <a:buClrTx/>
              <a:buSzPct val="100000"/>
              <a:buFont typeface="Wingdings" pitchFamily="2" charset="2"/>
              <a:buChar char="§"/>
              <a:defRPr/>
            </a:pPr>
            <a:r>
              <a:rPr lang="en-US" altLang="en-US" sz="3600" b="1" dirty="0"/>
              <a:t>PPE is provided by Supervisor</a:t>
            </a:r>
          </a:p>
          <a:p>
            <a:pPr>
              <a:lnSpc>
                <a:spcPct val="90000"/>
              </a:lnSpc>
              <a:buClrTx/>
              <a:buSzPct val="100000"/>
              <a:buFont typeface="Wingdings" pitchFamily="2" charset="2"/>
              <a:buChar char="§"/>
              <a:defRPr/>
            </a:pPr>
            <a:r>
              <a:rPr lang="en-US" altLang="en-US" sz="3600" b="1" dirty="0"/>
              <a:t>If performing activity and you do not have PPE,  contact Supervisor for PPE prior to starting activity</a:t>
            </a:r>
          </a:p>
          <a:p>
            <a:pPr>
              <a:lnSpc>
                <a:spcPct val="90000"/>
              </a:lnSpc>
              <a:buClrTx/>
              <a:buSzPct val="100000"/>
              <a:buFont typeface="Wingdings" pitchFamily="2" charset="2"/>
              <a:buChar char="§"/>
              <a:defRPr/>
            </a:pPr>
            <a:r>
              <a:rPr lang="en-US" altLang="en-US" sz="3600" b="1" dirty="0"/>
              <a:t>Employee may be responsible for lost or damaged PPE</a:t>
            </a:r>
          </a:p>
          <a:p>
            <a:pPr>
              <a:lnSpc>
                <a:spcPct val="90000"/>
              </a:lnSpc>
              <a:buClrTx/>
              <a:buSzPct val="100000"/>
              <a:buFont typeface="Wingdings" pitchFamily="2" charset="2"/>
              <a:buChar char="§"/>
              <a:defRPr/>
            </a:pPr>
            <a:r>
              <a:rPr lang="en-US" altLang="en-US" sz="3600" b="1" dirty="0"/>
              <a:t>State Equipment Use Policy</a:t>
            </a:r>
            <a:endParaRPr lang="en-US" alt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PPE Acquisition &amp; Replacement</a:t>
            </a:r>
            <a:endParaRPr lang="en-US" sz="2000" dirty="0">
              <a:effectLst/>
            </a:endParaRPr>
          </a:p>
        </p:txBody>
      </p:sp>
    </p:spTree>
    <p:extLst>
      <p:ext uri="{BB962C8B-B14F-4D97-AF65-F5344CB8AC3E}">
        <p14:creationId xmlns:p14="http://schemas.microsoft.com/office/powerpoint/2010/main" val="18364507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835742" y="1175040"/>
            <a:ext cx="7855756" cy="4829760"/>
          </a:xfrm>
        </p:spPr>
        <p:txBody>
          <a:bodyPr/>
          <a:lstStyle/>
          <a:p>
            <a:pPr>
              <a:lnSpc>
                <a:spcPct val="90000"/>
              </a:lnSpc>
              <a:buClrTx/>
              <a:buSzPct val="100000"/>
              <a:buFont typeface="Wingdings" pitchFamily="2" charset="2"/>
              <a:buChar char="§"/>
              <a:defRPr/>
            </a:pPr>
            <a:r>
              <a:rPr lang="en-US" altLang="en-US" sz="3200" b="1" dirty="0"/>
              <a:t>Employees must use PPE in accordance with training and instructions</a:t>
            </a:r>
          </a:p>
          <a:p>
            <a:pPr>
              <a:lnSpc>
                <a:spcPct val="90000"/>
              </a:lnSpc>
              <a:buClrTx/>
              <a:buSzPct val="100000"/>
              <a:buFont typeface="Wingdings" pitchFamily="2" charset="2"/>
              <a:buChar char="§"/>
              <a:defRPr/>
            </a:pPr>
            <a:r>
              <a:rPr lang="en-US" altLang="en-US" sz="3200" b="1" dirty="0"/>
              <a:t>Most job activities require the use of PPE</a:t>
            </a:r>
          </a:p>
          <a:p>
            <a:pPr>
              <a:lnSpc>
                <a:spcPct val="90000"/>
              </a:lnSpc>
              <a:buClrTx/>
              <a:buSzPct val="100000"/>
              <a:buFont typeface="Wingdings" pitchFamily="2" charset="2"/>
              <a:buChar char="§"/>
              <a:defRPr/>
            </a:pPr>
            <a:r>
              <a:rPr lang="en-US" altLang="en-US" sz="3200" b="1" dirty="0"/>
              <a:t>PPE use is a requirement of the job</a:t>
            </a:r>
          </a:p>
          <a:p>
            <a:pPr>
              <a:lnSpc>
                <a:spcPct val="90000"/>
              </a:lnSpc>
              <a:buClrTx/>
              <a:buSzPct val="100000"/>
              <a:buFont typeface="Wingdings" pitchFamily="2" charset="2"/>
              <a:buChar char="§"/>
              <a:defRPr/>
            </a:pPr>
            <a:r>
              <a:rPr lang="en-US" altLang="en-US" sz="3200" b="1" dirty="0"/>
              <a:t>If the employee cannot use the PPE then alternative PPE must be selected, the job must be modified to eliminate the hazard requiring PPE or the employee must change jobs</a:t>
            </a:r>
            <a:endParaRPr lang="en-US" alt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Employee Responsibilities</a:t>
            </a:r>
            <a:endParaRPr lang="en-US" sz="2000" dirty="0">
              <a:effectLst/>
            </a:endParaRPr>
          </a:p>
        </p:txBody>
      </p:sp>
    </p:spTree>
    <p:extLst>
      <p:ext uri="{BB962C8B-B14F-4D97-AF65-F5344CB8AC3E}">
        <p14:creationId xmlns:p14="http://schemas.microsoft.com/office/powerpoint/2010/main" val="39585353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835742" y="1175040"/>
            <a:ext cx="7855756" cy="4829760"/>
          </a:xfrm>
        </p:spPr>
        <p:txBody>
          <a:bodyPr/>
          <a:lstStyle/>
          <a:p>
            <a:pPr>
              <a:lnSpc>
                <a:spcPct val="90000"/>
              </a:lnSpc>
              <a:buClrTx/>
              <a:buSzPct val="100000"/>
              <a:buFont typeface="Wingdings" pitchFamily="2" charset="2"/>
              <a:buChar char="§"/>
              <a:defRPr/>
            </a:pPr>
            <a:r>
              <a:rPr lang="en-US" altLang="en-US" sz="3600" b="1" dirty="0"/>
              <a:t>Employee cannot sign waiver and accept risk of injury</a:t>
            </a:r>
          </a:p>
          <a:p>
            <a:pPr>
              <a:lnSpc>
                <a:spcPct val="90000"/>
              </a:lnSpc>
              <a:buClrTx/>
              <a:buSzPct val="100000"/>
              <a:buFont typeface="Wingdings" pitchFamily="2" charset="2"/>
              <a:buChar char="§"/>
              <a:defRPr/>
            </a:pPr>
            <a:r>
              <a:rPr lang="en-US" altLang="en-US" sz="3600" b="1" dirty="0"/>
              <a:t>Would not remove liability</a:t>
            </a:r>
          </a:p>
          <a:p>
            <a:pPr>
              <a:lnSpc>
                <a:spcPct val="90000"/>
              </a:lnSpc>
              <a:buClrTx/>
              <a:buSzPct val="100000"/>
              <a:buFont typeface="Wingdings" pitchFamily="2" charset="2"/>
              <a:buChar char="§"/>
              <a:defRPr/>
            </a:pPr>
            <a:r>
              <a:rPr lang="en-US" altLang="en-US" sz="3600" b="1" dirty="0"/>
              <a:t>Unethical to knowingly place an employee in an unprotected hazardous situation</a:t>
            </a:r>
          </a:p>
          <a:p>
            <a:pPr>
              <a:lnSpc>
                <a:spcPct val="90000"/>
              </a:lnSpc>
              <a:buClrTx/>
              <a:buSzPct val="100000"/>
              <a:buFont typeface="Wingdings" pitchFamily="2" charset="2"/>
              <a:buChar char="§"/>
              <a:defRPr/>
            </a:pPr>
            <a:r>
              <a:rPr lang="en-US" altLang="en-US" sz="3600" b="1" dirty="0"/>
              <a:t>PPE is provided to protect employee and is not intended as an inconvenience</a:t>
            </a:r>
            <a:endParaRPr lang="en-US" alt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Employee Responsibilities</a:t>
            </a:r>
            <a:endParaRPr lang="en-US" sz="2000" dirty="0">
              <a:effectLst/>
            </a:endParaRPr>
          </a:p>
        </p:txBody>
      </p:sp>
    </p:spTree>
    <p:extLst>
      <p:ext uri="{BB962C8B-B14F-4D97-AF65-F5344CB8AC3E}">
        <p14:creationId xmlns:p14="http://schemas.microsoft.com/office/powerpoint/2010/main" val="9426802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835742" y="1175040"/>
            <a:ext cx="7855756" cy="4829760"/>
          </a:xfrm>
        </p:spPr>
        <p:txBody>
          <a:bodyPr/>
          <a:lstStyle/>
          <a:p>
            <a:pPr>
              <a:lnSpc>
                <a:spcPct val="90000"/>
              </a:lnSpc>
              <a:buClrTx/>
              <a:buSzPct val="100000"/>
              <a:buFont typeface="Wingdings" pitchFamily="2" charset="2"/>
              <a:buChar char="§"/>
              <a:defRPr/>
            </a:pPr>
            <a:r>
              <a:rPr lang="en-US" altLang="en-US" sz="3200" b="1" dirty="0"/>
              <a:t>The Agency SHALL ensure that employees are provided and use appropriate Personal Protective Equipment when they are exposed to hazards requiring their use</a:t>
            </a:r>
          </a:p>
          <a:p>
            <a:pPr>
              <a:lnSpc>
                <a:spcPct val="90000"/>
              </a:lnSpc>
              <a:buClrTx/>
              <a:buSzPct val="100000"/>
              <a:buFont typeface="Wingdings" pitchFamily="2" charset="2"/>
              <a:buChar char="§"/>
              <a:defRPr/>
            </a:pPr>
            <a:r>
              <a:rPr lang="en-US" altLang="en-US" sz="3200" b="1" dirty="0"/>
              <a:t>Use of PPE must be incorporated into employee work plans and will be enforced as any other key responsibility/dimension including disciplinary action and may affect workers’ compensation eligibility</a:t>
            </a:r>
            <a:endParaRPr lang="en-US" alt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smtClean="0"/>
              <a:t>Agency Responsibilities</a:t>
            </a:r>
            <a:endParaRPr lang="en-US" sz="2000" dirty="0">
              <a:effectLst/>
            </a:endParaRPr>
          </a:p>
        </p:txBody>
      </p:sp>
    </p:spTree>
    <p:extLst>
      <p:ext uri="{BB962C8B-B14F-4D97-AF65-F5344CB8AC3E}">
        <p14:creationId xmlns:p14="http://schemas.microsoft.com/office/powerpoint/2010/main" val="3744670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79871" y="1175040"/>
            <a:ext cx="7511627" cy="4829760"/>
          </a:xfrm>
        </p:spPr>
        <p:txBody>
          <a:bodyPr/>
          <a:lstStyle/>
          <a:p>
            <a:pPr marL="0" indent="0">
              <a:lnSpc>
                <a:spcPct val="90000"/>
              </a:lnSpc>
              <a:spcBef>
                <a:spcPct val="0"/>
              </a:spcBef>
              <a:buClr>
                <a:schemeClr val="tx1"/>
              </a:buClr>
              <a:buNone/>
              <a:defRPr/>
            </a:pPr>
            <a:r>
              <a:rPr lang="en-US" altLang="en-US" sz="3600" b="1" dirty="0"/>
              <a:t>Best Practices</a:t>
            </a:r>
          </a:p>
          <a:p>
            <a:pPr marL="0" indent="0">
              <a:lnSpc>
                <a:spcPct val="90000"/>
              </a:lnSpc>
              <a:spcBef>
                <a:spcPct val="0"/>
              </a:spcBef>
              <a:buClr>
                <a:schemeClr val="tx1"/>
              </a:buClr>
              <a:buNone/>
              <a:defRPr/>
            </a:pPr>
            <a:endParaRPr lang="en-US" altLang="en-US" sz="1100" b="1" dirty="0"/>
          </a:p>
          <a:p>
            <a:pPr>
              <a:lnSpc>
                <a:spcPct val="90000"/>
              </a:lnSpc>
              <a:buClrTx/>
              <a:buSzPct val="100000"/>
              <a:buFont typeface="Wingdings" pitchFamily="2" charset="2"/>
              <a:buChar char="§"/>
              <a:defRPr/>
            </a:pPr>
            <a:r>
              <a:rPr lang="en-US" altLang="en-US" sz="3600" b="1" dirty="0"/>
              <a:t>Assess the workplace to determine if hazards are present</a:t>
            </a:r>
          </a:p>
          <a:p>
            <a:pPr>
              <a:lnSpc>
                <a:spcPct val="90000"/>
              </a:lnSpc>
              <a:buClrTx/>
              <a:buSzPct val="100000"/>
              <a:buFont typeface="Wingdings" pitchFamily="2" charset="2"/>
              <a:buChar char="§"/>
              <a:defRPr/>
            </a:pPr>
            <a:r>
              <a:rPr lang="en-US" altLang="en-US" sz="3600" b="1" dirty="0"/>
              <a:t>Select and provide appropriate PPE that fits each affected employee</a:t>
            </a:r>
          </a:p>
          <a:p>
            <a:pPr>
              <a:lnSpc>
                <a:spcPct val="90000"/>
              </a:lnSpc>
              <a:buClrTx/>
              <a:buSzPct val="100000"/>
              <a:buFont typeface="Wingdings" pitchFamily="2" charset="2"/>
              <a:buChar char="§"/>
              <a:defRPr/>
            </a:pPr>
            <a:r>
              <a:rPr lang="en-US" altLang="en-US" sz="3600" b="1" dirty="0"/>
              <a:t>Train employees on how to use PPE correctly</a:t>
            </a:r>
            <a:endParaRPr lang="en-US" alt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Personal Protective Equipment </a:t>
            </a:r>
            <a:r>
              <a:rPr lang="en-US" altLang="en-US" b="1" dirty="0" smtClean="0"/>
              <a:t>(Continued)</a:t>
            </a:r>
            <a:endParaRPr lang="en-US" sz="2000" dirty="0">
              <a:effectLst/>
            </a:endParaRPr>
          </a:p>
        </p:txBody>
      </p:sp>
    </p:spTree>
    <p:extLst>
      <p:ext uri="{BB962C8B-B14F-4D97-AF65-F5344CB8AC3E}">
        <p14:creationId xmlns:p14="http://schemas.microsoft.com/office/powerpoint/2010/main" val="7027348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1450034" y="1211949"/>
            <a:ext cx="8149586" cy="400440"/>
          </a:xfrm>
          <a:prstGeom prst="rect">
            <a:avLst/>
          </a:prstGeom>
        </p:spPr>
        <p:txBody>
          <a:bodyPr anchor="ctr">
            <a:noAutofit/>
          </a:bodyPr>
          <a:lst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a:lstStyle>
          <a:p>
            <a:endParaRPr lang="en-US" sz="2000" dirty="0">
              <a:solidFill>
                <a:srgbClr val="345279"/>
              </a:solidFill>
            </a:endParaRPr>
          </a:p>
        </p:txBody>
      </p:sp>
      <p:sp>
        <p:nvSpPr>
          <p:cNvPr id="5" name="TextBox 4"/>
          <p:cNvSpPr txBox="1"/>
          <p:nvPr/>
        </p:nvSpPr>
        <p:spPr>
          <a:xfrm>
            <a:off x="-2093081" y="340989"/>
            <a:ext cx="184666" cy="369332"/>
          </a:xfrm>
          <a:prstGeom prst="rect">
            <a:avLst/>
          </a:prstGeom>
          <a:noFill/>
        </p:spPr>
        <p:txBody>
          <a:bodyPr wrap="none" rtlCol="0">
            <a:spAutoFit/>
          </a:bodyPr>
          <a:lstStyle/>
          <a:p>
            <a:endParaRPr lang="en-US" dirty="0"/>
          </a:p>
        </p:txBody>
      </p:sp>
      <p:sp>
        <p:nvSpPr>
          <p:cNvPr id="6" name="Title 3">
            <a:extLst>
              <a:ext uri="{FF2B5EF4-FFF2-40B4-BE49-F238E27FC236}">
                <a16:creationId xmlns="" xmlns:a16="http://schemas.microsoft.com/office/drawing/2014/main" id="{FCBF9A68-0551-464E-9310-DBAC3FA88E51}"/>
              </a:ext>
            </a:extLst>
          </p:cNvPr>
          <p:cNvSpPr txBox="1">
            <a:spLocks/>
          </p:cNvSpPr>
          <p:nvPr/>
        </p:nvSpPr>
        <p:spPr>
          <a:xfrm>
            <a:off x="5276089" y="5587354"/>
            <a:ext cx="3611880" cy="475118"/>
          </a:xfrm>
          <a:prstGeom prst="rect">
            <a:avLst/>
          </a:prstGeom>
        </p:spPr>
        <p:txBody>
          <a:bodyPr/>
          <a:lst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a:lstStyle>
          <a:p>
            <a:pPr algn="r"/>
            <a:r>
              <a:rPr lang="en-US" sz="2600" dirty="0">
                <a:solidFill>
                  <a:srgbClr val="009DDC"/>
                </a:solidFill>
                <a:latin typeface="Calibri Light" panose="020F0302020204030204" pitchFamily="34" charset="0"/>
                <a:cs typeface="Calibri Light" panose="020F0302020204030204" pitchFamily="34" charset="0"/>
              </a:rPr>
              <a:t>Thank you | questions</a:t>
            </a:r>
          </a:p>
        </p:txBody>
      </p:sp>
    </p:spTree>
    <p:extLst>
      <p:ext uri="{BB962C8B-B14F-4D97-AF65-F5344CB8AC3E}">
        <p14:creationId xmlns:p14="http://schemas.microsoft.com/office/powerpoint/2010/main" val="1941240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307690" y="1175040"/>
            <a:ext cx="7383808" cy="4829760"/>
          </a:xfrm>
        </p:spPr>
        <p:txBody>
          <a:bodyPr/>
          <a:lstStyle/>
          <a:p>
            <a:pPr>
              <a:lnSpc>
                <a:spcPct val="90000"/>
              </a:lnSpc>
              <a:buClrTx/>
              <a:buSzPct val="100000"/>
              <a:buFont typeface="Wingdings" pitchFamily="2" charset="2"/>
              <a:buChar char="§"/>
              <a:defRPr/>
            </a:pPr>
            <a:r>
              <a:rPr lang="en-US" altLang="en-US" sz="3200" b="1" dirty="0"/>
              <a:t>The Agency must assess the workplace to determine if hazards are present that necessitate the use of PPE</a:t>
            </a:r>
          </a:p>
          <a:p>
            <a:pPr>
              <a:lnSpc>
                <a:spcPct val="90000"/>
              </a:lnSpc>
              <a:buClrTx/>
              <a:buSzPct val="100000"/>
              <a:buFont typeface="Wingdings" pitchFamily="2" charset="2"/>
              <a:buChar char="§"/>
              <a:defRPr/>
            </a:pPr>
            <a:r>
              <a:rPr lang="en-US" altLang="en-US" sz="3200" b="1" dirty="0"/>
              <a:t>Hazards encountered may include chemical exposures, falling or dropping objects, particulates, temperature extremes, light radiation, moving equipment and parts, sharp objects, etc.</a:t>
            </a:r>
            <a:endParaRPr lang="en-US" alt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Hazard Assessment</a:t>
            </a:r>
            <a:endParaRPr lang="en-US" sz="2000" dirty="0">
              <a:effectLst/>
            </a:endParaRPr>
          </a:p>
        </p:txBody>
      </p:sp>
    </p:spTree>
    <p:extLst>
      <p:ext uri="{BB962C8B-B14F-4D97-AF65-F5344CB8AC3E}">
        <p14:creationId xmlns:p14="http://schemas.microsoft.com/office/powerpoint/2010/main" val="238407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071716" y="1175040"/>
            <a:ext cx="7619782" cy="4829760"/>
          </a:xfrm>
        </p:spPr>
        <p:txBody>
          <a:bodyPr/>
          <a:lstStyle/>
          <a:p>
            <a:pPr>
              <a:lnSpc>
                <a:spcPct val="90000"/>
              </a:lnSpc>
              <a:buClrTx/>
              <a:buSzPct val="100000"/>
              <a:buFont typeface="Wingdings" pitchFamily="2" charset="2"/>
              <a:buChar char="§"/>
              <a:defRPr/>
            </a:pPr>
            <a:r>
              <a:rPr lang="en-US" altLang="en-US" sz="3200" b="1" dirty="0"/>
              <a:t>Protects each employee from identified hazards</a:t>
            </a:r>
          </a:p>
          <a:p>
            <a:pPr>
              <a:lnSpc>
                <a:spcPct val="90000"/>
              </a:lnSpc>
              <a:buClrTx/>
              <a:buSzPct val="100000"/>
              <a:buFont typeface="Wingdings" pitchFamily="2" charset="2"/>
              <a:buChar char="§"/>
              <a:defRPr/>
            </a:pPr>
            <a:r>
              <a:rPr lang="en-US" altLang="en-US" sz="3200" b="1" dirty="0"/>
              <a:t>Is of safe design and construction</a:t>
            </a:r>
          </a:p>
          <a:p>
            <a:pPr>
              <a:lnSpc>
                <a:spcPct val="90000"/>
              </a:lnSpc>
              <a:buClrTx/>
              <a:buSzPct val="100000"/>
              <a:buFont typeface="Wingdings" pitchFamily="2" charset="2"/>
              <a:buChar char="§"/>
              <a:defRPr/>
            </a:pPr>
            <a:r>
              <a:rPr lang="en-US" altLang="en-US" sz="3200" b="1" dirty="0"/>
              <a:t>Is sanitary and reliable</a:t>
            </a:r>
          </a:p>
          <a:p>
            <a:pPr>
              <a:lnSpc>
                <a:spcPct val="90000"/>
              </a:lnSpc>
              <a:buClrTx/>
              <a:buSzPct val="100000"/>
              <a:buFont typeface="Wingdings" pitchFamily="2" charset="2"/>
              <a:buChar char="§"/>
              <a:defRPr/>
            </a:pPr>
            <a:r>
              <a:rPr lang="en-US" altLang="en-US" sz="3200" b="1" dirty="0"/>
              <a:t>Provides each employee with a good fit</a:t>
            </a:r>
          </a:p>
          <a:p>
            <a:pPr>
              <a:lnSpc>
                <a:spcPct val="90000"/>
              </a:lnSpc>
              <a:buClrTx/>
              <a:buSzPct val="100000"/>
              <a:buFont typeface="Wingdings" pitchFamily="2" charset="2"/>
              <a:buChar char="§"/>
              <a:defRPr/>
            </a:pPr>
            <a:r>
              <a:rPr lang="en-US" altLang="en-US" sz="3200" b="1" dirty="0"/>
              <a:t>Meets American National Standards Institute (ANSI) standards or other applicable approval agency standard</a:t>
            </a:r>
            <a:endParaRPr lang="en-US" alt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PPE Selection</a:t>
            </a:r>
            <a:endParaRPr lang="en-US" sz="2000" dirty="0">
              <a:effectLst/>
            </a:endParaRPr>
          </a:p>
        </p:txBody>
      </p:sp>
    </p:spTree>
    <p:extLst>
      <p:ext uri="{BB962C8B-B14F-4D97-AF65-F5344CB8AC3E}">
        <p14:creationId xmlns:p14="http://schemas.microsoft.com/office/powerpoint/2010/main" val="3721588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20877" y="1175040"/>
            <a:ext cx="7570621" cy="4829760"/>
          </a:xfrm>
        </p:spPr>
        <p:txBody>
          <a:bodyPr/>
          <a:lstStyle/>
          <a:p>
            <a:pPr>
              <a:lnSpc>
                <a:spcPct val="90000"/>
              </a:lnSpc>
              <a:buClrTx/>
              <a:buSzPct val="100000"/>
              <a:buFont typeface="Wingdings" pitchFamily="2" charset="2"/>
              <a:buChar char="§"/>
              <a:defRPr/>
            </a:pPr>
            <a:r>
              <a:rPr lang="en-US" altLang="en-US" sz="3200" b="1" dirty="0"/>
              <a:t>When is PPE necessary</a:t>
            </a:r>
          </a:p>
          <a:p>
            <a:pPr>
              <a:lnSpc>
                <a:spcPct val="90000"/>
              </a:lnSpc>
              <a:buClrTx/>
              <a:buSzPct val="100000"/>
              <a:buFont typeface="Wingdings" pitchFamily="2" charset="2"/>
              <a:buChar char="§"/>
              <a:defRPr/>
            </a:pPr>
            <a:r>
              <a:rPr lang="en-US" altLang="en-US" sz="3200" b="1" dirty="0"/>
              <a:t>What PPE is necessary</a:t>
            </a:r>
          </a:p>
          <a:p>
            <a:pPr>
              <a:lnSpc>
                <a:spcPct val="90000"/>
              </a:lnSpc>
              <a:buClrTx/>
              <a:buSzPct val="100000"/>
              <a:buFont typeface="Wingdings" pitchFamily="2" charset="2"/>
              <a:buChar char="§"/>
              <a:defRPr/>
            </a:pPr>
            <a:r>
              <a:rPr lang="en-US" altLang="en-US" sz="3200" b="1" dirty="0"/>
              <a:t>How to properly don, doff, adjust and wear PPE</a:t>
            </a:r>
          </a:p>
          <a:p>
            <a:pPr>
              <a:lnSpc>
                <a:spcPct val="90000"/>
              </a:lnSpc>
              <a:buClrTx/>
              <a:buSzPct val="100000"/>
              <a:buFont typeface="Wingdings" pitchFamily="2" charset="2"/>
              <a:buChar char="§"/>
              <a:defRPr/>
            </a:pPr>
            <a:r>
              <a:rPr lang="en-US" altLang="en-US" sz="3200" b="1" dirty="0"/>
              <a:t>The limitations of PPE</a:t>
            </a:r>
          </a:p>
          <a:p>
            <a:pPr>
              <a:lnSpc>
                <a:spcPct val="90000"/>
              </a:lnSpc>
              <a:buClrTx/>
              <a:buSzPct val="100000"/>
              <a:buFont typeface="Wingdings" pitchFamily="2" charset="2"/>
              <a:buChar char="§"/>
              <a:defRPr/>
            </a:pPr>
            <a:r>
              <a:rPr lang="en-US" altLang="en-US" sz="3200" b="1" dirty="0"/>
              <a:t>The proper care, maintenance, useful life and disposal of PPE</a:t>
            </a:r>
            <a:endParaRPr lang="en-US" alt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PPE Training Requirements</a:t>
            </a:r>
            <a:endParaRPr lang="en-US" sz="2000" dirty="0">
              <a:effectLst/>
            </a:endParaRPr>
          </a:p>
        </p:txBody>
      </p:sp>
    </p:spTree>
    <p:extLst>
      <p:ext uri="{BB962C8B-B14F-4D97-AF65-F5344CB8AC3E}">
        <p14:creationId xmlns:p14="http://schemas.microsoft.com/office/powerpoint/2010/main" val="1321478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835742" y="1175040"/>
            <a:ext cx="7855756" cy="4829760"/>
          </a:xfrm>
        </p:spPr>
        <p:txBody>
          <a:bodyPr/>
          <a:lstStyle/>
          <a:p>
            <a:pPr>
              <a:lnSpc>
                <a:spcPct val="90000"/>
              </a:lnSpc>
              <a:buClrTx/>
              <a:buSzPct val="100000"/>
              <a:buFont typeface="Wingdings" pitchFamily="2" charset="2"/>
              <a:buChar char="§"/>
              <a:defRPr/>
            </a:pPr>
            <a:r>
              <a:rPr lang="en-US" altLang="en-US" sz="3600" b="1" dirty="0"/>
              <a:t>Changes in the workplace</a:t>
            </a:r>
          </a:p>
          <a:p>
            <a:pPr>
              <a:lnSpc>
                <a:spcPct val="90000"/>
              </a:lnSpc>
              <a:buClrTx/>
              <a:buSzPct val="100000"/>
              <a:buFont typeface="Wingdings" pitchFamily="2" charset="2"/>
              <a:buChar char="§"/>
              <a:defRPr/>
            </a:pPr>
            <a:r>
              <a:rPr lang="en-US" altLang="en-US" sz="3600" b="1" dirty="0"/>
              <a:t>Changes in types of PPE to be used</a:t>
            </a:r>
          </a:p>
          <a:p>
            <a:pPr>
              <a:lnSpc>
                <a:spcPct val="90000"/>
              </a:lnSpc>
              <a:buClrTx/>
              <a:buSzPct val="100000"/>
              <a:buFont typeface="Wingdings" pitchFamily="2" charset="2"/>
              <a:buChar char="§"/>
              <a:defRPr/>
            </a:pPr>
            <a:r>
              <a:rPr lang="en-US" altLang="en-US" sz="3600" b="1" dirty="0"/>
              <a:t>Inadequacies in an affected employee’s knowledge or use of assigned PPE indicate that the employee has not retained training</a:t>
            </a:r>
          </a:p>
          <a:p>
            <a:pPr>
              <a:lnSpc>
                <a:spcPct val="90000"/>
              </a:lnSpc>
              <a:buClrTx/>
              <a:buSzPct val="100000"/>
              <a:buFont typeface="Wingdings" pitchFamily="2" charset="2"/>
              <a:buChar char="§"/>
              <a:defRPr/>
            </a:pPr>
            <a:r>
              <a:rPr lang="en-US" altLang="en-US" sz="3600" b="1" dirty="0"/>
              <a:t>Accident Investigations</a:t>
            </a:r>
            <a:endParaRPr lang="en-US" altLang="en-US" sz="36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PPE </a:t>
            </a:r>
            <a:r>
              <a:rPr lang="en-US" altLang="en-US" b="1" dirty="0" smtClean="0"/>
              <a:t>Retraining </a:t>
            </a:r>
            <a:r>
              <a:rPr lang="en-US" altLang="en-US" b="1" dirty="0"/>
              <a:t>Requirements</a:t>
            </a:r>
            <a:endParaRPr lang="en-US" sz="2000" dirty="0">
              <a:effectLst/>
            </a:endParaRPr>
          </a:p>
        </p:txBody>
      </p:sp>
    </p:spTree>
    <p:extLst>
      <p:ext uri="{BB962C8B-B14F-4D97-AF65-F5344CB8AC3E}">
        <p14:creationId xmlns:p14="http://schemas.microsoft.com/office/powerpoint/2010/main" val="150632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9A9A9FF2-2117-324A-8F87-82DD2BE4AE7F}"/>
              </a:ext>
            </a:extLst>
          </p:cNvPr>
          <p:cNvSpPr>
            <a:spLocks noGrp="1"/>
          </p:cNvSpPr>
          <p:nvPr>
            <p:ph type="body" sz="quarter" idx="10"/>
          </p:nvPr>
        </p:nvSpPr>
        <p:spPr>
          <a:xfrm>
            <a:off x="1120877" y="1175040"/>
            <a:ext cx="7570621" cy="4829760"/>
          </a:xfrm>
        </p:spPr>
        <p:txBody>
          <a:bodyPr/>
          <a:lstStyle/>
          <a:p>
            <a:pPr marL="342900" lvl="1" indent="-342900">
              <a:lnSpc>
                <a:spcPct val="90000"/>
              </a:lnSpc>
              <a:buClrTx/>
              <a:buSzPct val="100000"/>
              <a:buFont typeface="Wingdings" pitchFamily="2" charset="2"/>
              <a:buChar char="§"/>
              <a:defRPr/>
            </a:pPr>
            <a:r>
              <a:rPr lang="en-US" sz="3000" b="1" dirty="0"/>
              <a:t>Skin Absorption </a:t>
            </a:r>
          </a:p>
          <a:p>
            <a:pPr marL="342900" lvl="1" indent="-342900">
              <a:lnSpc>
                <a:spcPct val="90000"/>
              </a:lnSpc>
              <a:buClrTx/>
              <a:buSzPct val="100000"/>
              <a:buFont typeface="Wingdings" pitchFamily="2" charset="2"/>
              <a:buChar char="§"/>
              <a:defRPr/>
            </a:pPr>
            <a:r>
              <a:rPr lang="en-US" sz="3000" b="1" dirty="0"/>
              <a:t>Ingestion</a:t>
            </a:r>
          </a:p>
          <a:p>
            <a:pPr marL="342900" lvl="1" indent="-342900">
              <a:lnSpc>
                <a:spcPct val="90000"/>
              </a:lnSpc>
              <a:buClrTx/>
              <a:buSzPct val="100000"/>
              <a:buFont typeface="Wingdings" pitchFamily="2" charset="2"/>
              <a:buChar char="§"/>
              <a:defRPr/>
            </a:pPr>
            <a:r>
              <a:rPr lang="en-US" sz="3000" b="1" dirty="0"/>
              <a:t>Injection</a:t>
            </a:r>
          </a:p>
          <a:p>
            <a:pPr marL="342900" lvl="1" indent="-342900">
              <a:lnSpc>
                <a:spcPct val="90000"/>
              </a:lnSpc>
              <a:buClrTx/>
              <a:buSzPct val="100000"/>
              <a:buFont typeface="Wingdings" pitchFamily="2" charset="2"/>
              <a:buChar char="§"/>
              <a:defRPr/>
            </a:pPr>
            <a:r>
              <a:rPr lang="en-US" sz="3000" b="1" dirty="0" smtClean="0"/>
              <a:t>Inhalation</a:t>
            </a:r>
            <a:endParaRPr lang="en-US" sz="3200" b="1" dirty="0"/>
          </a:p>
          <a:p>
            <a:pPr marL="0" indent="0">
              <a:lnSpc>
                <a:spcPct val="90000"/>
              </a:lnSpc>
              <a:buClrTx/>
              <a:buSzPct val="100000"/>
              <a:buNone/>
              <a:defRPr/>
            </a:pPr>
            <a:endParaRPr lang="en-US" sz="1100" b="1" dirty="0"/>
          </a:p>
          <a:p>
            <a:pPr>
              <a:lnSpc>
                <a:spcPct val="90000"/>
              </a:lnSpc>
              <a:buClrTx/>
              <a:buSzPct val="100000"/>
              <a:buFont typeface="Wingdings" pitchFamily="2" charset="2"/>
              <a:buChar char="§"/>
              <a:defRPr/>
            </a:pPr>
            <a:r>
              <a:rPr lang="en-US" sz="3200" b="1" dirty="0"/>
              <a:t>Knowing the hazards and how to protect yourself is the key to your safety. Create a barrier.</a:t>
            </a:r>
            <a:endParaRPr lang="en-US" sz="3200" b="1" dirty="0"/>
          </a:p>
        </p:txBody>
      </p:sp>
      <p:sp>
        <p:nvSpPr>
          <p:cNvPr id="3" name="Title 2"/>
          <p:cNvSpPr>
            <a:spLocks noGrp="1"/>
          </p:cNvSpPr>
          <p:nvPr>
            <p:ph type="title"/>
          </p:nvPr>
        </p:nvSpPr>
        <p:spPr>
          <a:xfrm>
            <a:off x="1695976" y="219755"/>
            <a:ext cx="8149586" cy="400440"/>
          </a:xfrm>
          <a:prstGeom prst="rect">
            <a:avLst/>
          </a:prstGeom>
        </p:spPr>
        <p:txBody>
          <a:bodyPr/>
          <a:lstStyle/>
          <a:p>
            <a:r>
              <a:rPr lang="en-US" altLang="en-US" b="1" dirty="0"/>
              <a:t>Routes of Exposure</a:t>
            </a:r>
            <a:endParaRPr lang="en-US" sz="2000" dirty="0">
              <a:effectLst/>
            </a:endParaRPr>
          </a:p>
        </p:txBody>
      </p:sp>
    </p:spTree>
    <p:extLst>
      <p:ext uri="{BB962C8B-B14F-4D97-AF65-F5344CB8AC3E}">
        <p14:creationId xmlns:p14="http://schemas.microsoft.com/office/powerpoint/2010/main" val="181883158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ine_x0020_of_x0020_Business xmlns="a463d050-d0ed-4b5a-a34c-0075d93dcf31">N/A</Line_x0020_of_x0020_Business>
    <Information_x0020_Classification xmlns="a463d050-d0ed-4b5a-a34c-0075d93dcf3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F787E1384BB274C8F8FAF99663BEFA3" ma:contentTypeVersion="37" ma:contentTypeDescription="Create a new document." ma:contentTypeScope="" ma:versionID="aaca717325b17ee4caabd152deddc3c5">
  <xsd:schema xmlns:xsd="http://www.w3.org/2001/XMLSchema" xmlns:xs="http://www.w3.org/2001/XMLSchema" xmlns:p="http://schemas.microsoft.com/office/2006/metadata/properties" xmlns:ns2="a463d050-d0ed-4b5a-a34c-0075d93dcf31" targetNamespace="http://schemas.microsoft.com/office/2006/metadata/properties" ma:root="true" ma:fieldsID="d52cd6d727d08fe7a1b06b18aa8df11c" ns2:_="">
    <xsd:import namespace="a463d050-d0ed-4b5a-a34c-0075d93dcf31"/>
    <xsd:element name="properties">
      <xsd:complexType>
        <xsd:sequence>
          <xsd:element name="documentManagement">
            <xsd:complexType>
              <xsd:all>
                <xsd:element ref="ns2:Information_x0020_Classification" minOccurs="0"/>
                <xsd:element ref="ns2:Line_x0020_of_x0020_Busines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63d050-d0ed-4b5a-a34c-0075d93dcf31" elementFormDefault="qualified">
    <xsd:import namespace="http://schemas.microsoft.com/office/2006/documentManagement/types"/>
    <xsd:import namespace="http://schemas.microsoft.com/office/infopath/2007/PartnerControls"/>
    <xsd:element name="Information_x0020_Classification" ma:index="5" nillable="true" ma:displayName="Department" ma:format="Dropdown" ma:internalName="Information_x0020_Classification" ma:readOnly="false">
      <xsd:simpleType>
        <xsd:restriction base="dms:Choice">
          <xsd:enumeration value="Business Development"/>
          <xsd:enumeration value="Colleague Resources"/>
          <xsd:enumeration value="Communications"/>
          <xsd:enumeration value="Finance"/>
          <xsd:enumeration value="Implementation"/>
          <xsd:enumeration value="IT"/>
          <xsd:enumeration value="Internal Audit"/>
          <xsd:enumeration value="Legal"/>
          <xsd:enumeration value="Operations"/>
          <xsd:enumeration value="Administration"/>
          <xsd:enumeration value="TPM"/>
          <xsd:enumeration value="University"/>
        </xsd:restriction>
      </xsd:simpleType>
    </xsd:element>
    <xsd:element name="Line_x0020_of_x0020_Business" ma:index="6" nillable="true" ma:displayName="Line of Business" ma:default="N/A" ma:description="Select appropriate LOB if applicable so that content is categorized for searchability." ma:format="Dropdown" ma:internalName="Line_x0020_of_x0020_Business" ma:readOnly="false">
      <xsd:simpleType>
        <xsd:restriction base="dms:Choice">
          <xsd:enumeration value="Absence Mgmt"/>
          <xsd:enumeration value="Carrier Relations"/>
          <xsd:enumeration value="Client Support Services"/>
          <xsd:enumeration value="Disability"/>
          <xsd:enumeration value="Liability"/>
          <xsd:enumeration value="Managed Care"/>
          <xsd:enumeration value="Professional Liability"/>
          <xsd:enumeration value="SIU"/>
          <xsd:enumeration value="Specialty"/>
          <xsd:enumeration value="Work Comp"/>
          <xsd:enumeration value="N/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37B6943-A4AA-4FF3-9E1B-76D3B458004F}">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a463d050-d0ed-4b5a-a34c-0075d93dcf31"/>
    <ds:schemaRef ds:uri="http://www.w3.org/XML/1998/namespace"/>
  </ds:schemaRefs>
</ds:datastoreItem>
</file>

<file path=customXml/itemProps2.xml><?xml version="1.0" encoding="utf-8"?>
<ds:datastoreItem xmlns:ds="http://schemas.openxmlformats.org/officeDocument/2006/customXml" ds:itemID="{F860CD56-EC48-4526-9F8B-827CEABD6E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63d050-d0ed-4b5a-a34c-0075d93dcf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0356C1-6E4D-4FC7-93AF-6E7D10F251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1227</TotalTime>
  <Words>1593</Words>
  <Application>Microsoft Office PowerPoint</Application>
  <PresentationFormat>On-screen Show (4:3)</PresentationFormat>
  <Paragraphs>202</Paragraphs>
  <Slides>40</Slides>
  <Notes>1</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1_Office Theme</vt:lpstr>
      <vt:lpstr>Personal Protective Equipment – Sedgwick Risk Services Presented by  Sedgwick on behalf of ORM  March 2020</vt:lpstr>
      <vt:lpstr>Disclaimer</vt:lpstr>
      <vt:lpstr>Personal Protective Equipment (PPE)</vt:lpstr>
      <vt:lpstr>Personal Protective Equipment (Continued)</vt:lpstr>
      <vt:lpstr>Hazard Assessment</vt:lpstr>
      <vt:lpstr>PPE Selection</vt:lpstr>
      <vt:lpstr>PPE Training Requirements</vt:lpstr>
      <vt:lpstr>PPE Retraining Requirements</vt:lpstr>
      <vt:lpstr>Routes of Exposure</vt:lpstr>
      <vt:lpstr>Types of PPE</vt:lpstr>
      <vt:lpstr>Eye &amp; Face Protection</vt:lpstr>
      <vt:lpstr>Eye &amp; Face Protection (Cont.)</vt:lpstr>
      <vt:lpstr>Types of Eye &amp; Face Protection</vt:lpstr>
      <vt:lpstr>Respiratory Protection</vt:lpstr>
      <vt:lpstr>Lung Damage</vt:lpstr>
      <vt:lpstr>Respiratory Protection</vt:lpstr>
      <vt:lpstr>Types of Respirators</vt:lpstr>
      <vt:lpstr>Respirator Protection</vt:lpstr>
      <vt:lpstr>Head Protection</vt:lpstr>
      <vt:lpstr>Head Protection</vt:lpstr>
      <vt:lpstr>Head Protection</vt:lpstr>
      <vt:lpstr>Potential Hazards</vt:lpstr>
      <vt:lpstr>Foot Protection</vt:lpstr>
      <vt:lpstr>Potential Hazards</vt:lpstr>
      <vt:lpstr>Foot Protection</vt:lpstr>
      <vt:lpstr>Foot Protection</vt:lpstr>
      <vt:lpstr>Electrical Protective Devices</vt:lpstr>
      <vt:lpstr>Hand &amp; Skin Protection</vt:lpstr>
      <vt:lpstr>Potential Hazards</vt:lpstr>
      <vt:lpstr>Glove/Clothing Selection</vt:lpstr>
      <vt:lpstr>Gloves Selection</vt:lpstr>
      <vt:lpstr>Hearing Protection</vt:lpstr>
      <vt:lpstr>Hearing Protection</vt:lpstr>
      <vt:lpstr>Fall Protection</vt:lpstr>
      <vt:lpstr>Care of PPE</vt:lpstr>
      <vt:lpstr>PPE Acquisition &amp; Replacement</vt:lpstr>
      <vt:lpstr>Employee Responsibilities</vt:lpstr>
      <vt:lpstr>Employee Responsibilities</vt:lpstr>
      <vt:lpstr>Agency Responsibilities</vt:lpstr>
      <vt:lpstr>PowerPoint Presentation</vt:lpstr>
    </vt:vector>
  </TitlesOfParts>
  <Company>Sedgwick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White background</dc:title>
  <dc:creator>Waites, Karen W.</dc:creator>
  <dc:description>Public entity experience</dc:description>
  <cp:lastModifiedBy>Kovacs, Andrew</cp:lastModifiedBy>
  <cp:revision>211</cp:revision>
  <dcterms:created xsi:type="dcterms:W3CDTF">2014-12-02T20:26:26Z</dcterms:created>
  <dcterms:modified xsi:type="dcterms:W3CDTF">2020-03-18T15:20:51Z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Public Entity Experience</vt:lpwstr>
  </property>
  <property fmtid="{D5CDD505-2E9C-101B-9397-08002B2CF9AE}" pid="3" name="SlideDescription">
    <vt:lpwstr>Public entity experience</vt:lpwstr>
  </property>
  <property fmtid="{D5CDD505-2E9C-101B-9397-08002B2CF9AE}" pid="4" name="ContentTypeId">
    <vt:lpwstr>0x010100BF787E1384BB274C8F8FAF99663BEFA3</vt:lpwstr>
  </property>
</Properties>
</file>